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bookmarkIdSeed="6">
  <p:sldMasterIdLst>
    <p:sldMasterId id="2147483900" r:id="rId4"/>
  </p:sldMasterIdLst>
  <p:notesMasterIdLst>
    <p:notesMasterId r:id="rId29"/>
  </p:notesMasterIdLst>
  <p:sldIdLst>
    <p:sldId id="256" r:id="rId5"/>
    <p:sldId id="257" r:id="rId6"/>
    <p:sldId id="258" r:id="rId7"/>
    <p:sldId id="261" r:id="rId8"/>
    <p:sldId id="262" r:id="rId9"/>
    <p:sldId id="263" r:id="rId10"/>
    <p:sldId id="264" r:id="rId11"/>
    <p:sldId id="265" r:id="rId12"/>
    <p:sldId id="266" r:id="rId13"/>
    <p:sldId id="267" r:id="rId14"/>
    <p:sldId id="271" r:id="rId15"/>
    <p:sldId id="268" r:id="rId16"/>
    <p:sldId id="269" r:id="rId17"/>
    <p:sldId id="270" r:id="rId18"/>
    <p:sldId id="272" r:id="rId19"/>
    <p:sldId id="275" r:id="rId20"/>
    <p:sldId id="273" r:id="rId21"/>
    <p:sldId id="274" r:id="rId22"/>
    <p:sldId id="276" r:id="rId23"/>
    <p:sldId id="277" r:id="rId24"/>
    <p:sldId id="278" r:id="rId25"/>
    <p:sldId id="279" r:id="rId26"/>
    <p:sldId id="280" r:id="rId27"/>
    <p:sldId id="281" r:id="rId2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E8B1032C-EA38-4F05-BA0D-38AFFFC7BED3}" styleName="Light Style 3 - Accent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8" autoAdjust="0"/>
    <p:restoredTop sz="94650"/>
  </p:normalViewPr>
  <p:slideViewPr>
    <p:cSldViewPr snapToGrid="0" snapToObjects="1">
      <p:cViewPr varScale="1">
        <p:scale>
          <a:sx n="99" d="100"/>
          <a:sy n="99" d="100"/>
        </p:scale>
        <p:origin x="75" y="255"/>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iagrams/_rels/data2.xml.rels><?xml version="1.0" encoding="UTF-8" standalone="yes"?>
<Relationships xmlns="http://schemas.openxmlformats.org/package/2006/relationships"><Relationship Id="rId2" Type="http://schemas.openxmlformats.org/officeDocument/2006/relationships/hyperlink" Target="https://www.etenders.gov.za/" TargetMode="External"/><Relationship Id="rId1" Type="http://schemas.openxmlformats.org/officeDocument/2006/relationships/hyperlink" Target="http://www.treasury.gov.za/divisions/ocpo/ostb/CurrentTenders.aspx" TargetMode="External"/></Relationships>
</file>

<file path=ppt/diagrams/_rels/drawing2.xml.rels><?xml version="1.0" encoding="UTF-8" standalone="yes"?>
<Relationships xmlns="http://schemas.openxmlformats.org/package/2006/relationships"><Relationship Id="rId2" Type="http://schemas.openxmlformats.org/officeDocument/2006/relationships/hyperlink" Target="https://www.etenders.gov.za/" TargetMode="External"/><Relationship Id="rId1" Type="http://schemas.openxmlformats.org/officeDocument/2006/relationships/hyperlink" Target="http://www.treasury.gov.za/divisions/ocpo/ostb/CurrentTenders.aspx"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E07A42A-C04D-48D5-B415-6A509AD831A4}" type="doc">
      <dgm:prSet loTypeId="urn:microsoft.com/office/officeart/2008/layout/LinedList" loCatId="list" qsTypeId="urn:microsoft.com/office/officeart/2005/8/quickstyle/simple5" qsCatId="simple" csTypeId="urn:microsoft.com/office/officeart/2005/8/colors/accent1_2" csCatId="accent1"/>
      <dgm:spPr/>
      <dgm:t>
        <a:bodyPr/>
        <a:lstStyle/>
        <a:p>
          <a:endParaRPr lang="en-US"/>
        </a:p>
      </dgm:t>
    </dgm:pt>
    <dgm:pt modelId="{53EA6148-D2FB-440A-9DCA-5C4F4827DE2C}">
      <dgm:prSet/>
      <dgm:spPr/>
      <dgm:t>
        <a:bodyPr/>
        <a:lstStyle/>
        <a:p>
          <a:r>
            <a:rPr lang="en-GB" b="1" i="0" baseline="0"/>
            <a:t>AGENDA</a:t>
          </a:r>
          <a:endParaRPr lang="en-US"/>
        </a:p>
      </dgm:t>
    </dgm:pt>
    <dgm:pt modelId="{E2B7DA1D-FD25-4C42-BA00-2DF6D87D791A}" type="parTrans" cxnId="{AA9DF4B4-4057-43B5-A9F7-CED7E4805A00}">
      <dgm:prSet/>
      <dgm:spPr/>
      <dgm:t>
        <a:bodyPr/>
        <a:lstStyle/>
        <a:p>
          <a:endParaRPr lang="en-US"/>
        </a:p>
      </dgm:t>
    </dgm:pt>
    <dgm:pt modelId="{EC16164A-CA58-4A7B-9B3B-1A85B14F260B}" type="sibTrans" cxnId="{AA9DF4B4-4057-43B5-A9F7-CED7E4805A00}">
      <dgm:prSet/>
      <dgm:spPr/>
      <dgm:t>
        <a:bodyPr/>
        <a:lstStyle/>
        <a:p>
          <a:endParaRPr lang="en-US"/>
        </a:p>
      </dgm:t>
    </dgm:pt>
    <dgm:pt modelId="{52D2D1CB-9E23-48FF-B827-6516855676DF}">
      <dgm:prSet/>
      <dgm:spPr/>
      <dgm:t>
        <a:bodyPr/>
        <a:lstStyle/>
        <a:p>
          <a:r>
            <a:rPr lang="en-GB" b="0" i="0" baseline="0"/>
            <a:t>1. Opening, welcome and Introductions</a:t>
          </a:r>
          <a:endParaRPr lang="en-US"/>
        </a:p>
      </dgm:t>
    </dgm:pt>
    <dgm:pt modelId="{BF50C145-BB62-42E1-BC17-C39EB03634DE}" type="parTrans" cxnId="{F21932A2-9546-4D57-AC52-7354B1C647CE}">
      <dgm:prSet/>
      <dgm:spPr/>
      <dgm:t>
        <a:bodyPr/>
        <a:lstStyle/>
        <a:p>
          <a:endParaRPr lang="en-US"/>
        </a:p>
      </dgm:t>
    </dgm:pt>
    <dgm:pt modelId="{BEB7D028-D71E-4DCC-A277-F6D665AC9876}" type="sibTrans" cxnId="{F21932A2-9546-4D57-AC52-7354B1C647CE}">
      <dgm:prSet/>
      <dgm:spPr/>
      <dgm:t>
        <a:bodyPr/>
        <a:lstStyle/>
        <a:p>
          <a:endParaRPr lang="en-US"/>
        </a:p>
      </dgm:t>
    </dgm:pt>
    <dgm:pt modelId="{EBB82216-2D91-4495-A608-E94479BF4E5D}">
      <dgm:prSet/>
      <dgm:spPr/>
      <dgm:t>
        <a:bodyPr/>
        <a:lstStyle/>
        <a:p>
          <a:r>
            <a:rPr lang="en-GB" b="0" i="0" baseline="0"/>
            <a:t>2. Purpose of the RFP</a:t>
          </a:r>
          <a:endParaRPr lang="en-US"/>
        </a:p>
      </dgm:t>
    </dgm:pt>
    <dgm:pt modelId="{894911A1-18B1-4231-B92C-08AA5D600845}" type="parTrans" cxnId="{7AF84522-8FE7-4706-82FC-89CC32A59D10}">
      <dgm:prSet/>
      <dgm:spPr/>
      <dgm:t>
        <a:bodyPr/>
        <a:lstStyle/>
        <a:p>
          <a:endParaRPr lang="en-US"/>
        </a:p>
      </dgm:t>
    </dgm:pt>
    <dgm:pt modelId="{BE489D11-8CC6-43A1-8EAB-A3EA9A3D3F5C}" type="sibTrans" cxnId="{7AF84522-8FE7-4706-82FC-89CC32A59D10}">
      <dgm:prSet/>
      <dgm:spPr/>
      <dgm:t>
        <a:bodyPr/>
        <a:lstStyle/>
        <a:p>
          <a:endParaRPr lang="en-US"/>
        </a:p>
      </dgm:t>
    </dgm:pt>
    <dgm:pt modelId="{223255BB-40A7-4BD7-BDAF-81102DA27E90}">
      <dgm:prSet/>
      <dgm:spPr/>
      <dgm:t>
        <a:bodyPr/>
        <a:lstStyle/>
        <a:p>
          <a:r>
            <a:rPr lang="en-GB" b="0" i="0" baseline="0"/>
            <a:t>3. Duration of the Contract </a:t>
          </a:r>
          <a:endParaRPr lang="en-US"/>
        </a:p>
      </dgm:t>
    </dgm:pt>
    <dgm:pt modelId="{134DDA93-088F-407E-9A0C-6B0A81607787}" type="parTrans" cxnId="{AF14A2CA-E27A-4ABC-8C49-6C88D047582A}">
      <dgm:prSet/>
      <dgm:spPr/>
      <dgm:t>
        <a:bodyPr/>
        <a:lstStyle/>
        <a:p>
          <a:endParaRPr lang="en-US"/>
        </a:p>
      </dgm:t>
    </dgm:pt>
    <dgm:pt modelId="{225B8F1F-DC0B-4A00-B067-D764150D9ED3}" type="sibTrans" cxnId="{AF14A2CA-E27A-4ABC-8C49-6C88D047582A}">
      <dgm:prSet/>
      <dgm:spPr/>
      <dgm:t>
        <a:bodyPr/>
        <a:lstStyle/>
        <a:p>
          <a:endParaRPr lang="en-US"/>
        </a:p>
      </dgm:t>
    </dgm:pt>
    <dgm:pt modelId="{A8CD1E07-B5A5-462B-BBF2-A50EB5D587A7}">
      <dgm:prSet/>
      <dgm:spPr/>
      <dgm:t>
        <a:bodyPr/>
        <a:lstStyle/>
        <a:p>
          <a:r>
            <a:rPr lang="en-GB" b="0" i="0" baseline="0"/>
            <a:t>4.  Bid Timelines</a:t>
          </a:r>
          <a:endParaRPr lang="en-US"/>
        </a:p>
      </dgm:t>
    </dgm:pt>
    <dgm:pt modelId="{27E05848-EE17-4F13-B06E-90B516181251}" type="parTrans" cxnId="{57076E17-FBA8-4331-AC75-73769E5EDFAD}">
      <dgm:prSet/>
      <dgm:spPr/>
      <dgm:t>
        <a:bodyPr/>
        <a:lstStyle/>
        <a:p>
          <a:endParaRPr lang="en-US"/>
        </a:p>
      </dgm:t>
    </dgm:pt>
    <dgm:pt modelId="{16C96DB3-5EC5-4DC9-8110-9C43C4C8CA84}" type="sibTrans" cxnId="{57076E17-FBA8-4331-AC75-73769E5EDFAD}">
      <dgm:prSet/>
      <dgm:spPr/>
      <dgm:t>
        <a:bodyPr/>
        <a:lstStyle/>
        <a:p>
          <a:endParaRPr lang="en-US"/>
        </a:p>
      </dgm:t>
    </dgm:pt>
    <dgm:pt modelId="{8022CD85-439D-48E2-BCC1-4DF5EFB6056B}">
      <dgm:prSet/>
      <dgm:spPr/>
      <dgm:t>
        <a:bodyPr/>
        <a:lstStyle/>
        <a:p>
          <a:r>
            <a:rPr lang="en-GB" b="0" i="0" baseline="0"/>
            <a:t>5.  How to access the Tender Document</a:t>
          </a:r>
          <a:endParaRPr lang="en-US"/>
        </a:p>
      </dgm:t>
    </dgm:pt>
    <dgm:pt modelId="{41E5C466-7801-4E1F-8A02-9B7EF8DD0E9C}" type="parTrans" cxnId="{2AB45818-0DCE-4348-AF13-AF3FE568D4D7}">
      <dgm:prSet/>
      <dgm:spPr/>
      <dgm:t>
        <a:bodyPr/>
        <a:lstStyle/>
        <a:p>
          <a:endParaRPr lang="en-US"/>
        </a:p>
      </dgm:t>
    </dgm:pt>
    <dgm:pt modelId="{5D5B5005-9D6C-4E0E-909D-7D2A9C0A1790}" type="sibTrans" cxnId="{2AB45818-0DCE-4348-AF13-AF3FE568D4D7}">
      <dgm:prSet/>
      <dgm:spPr/>
      <dgm:t>
        <a:bodyPr/>
        <a:lstStyle/>
        <a:p>
          <a:endParaRPr lang="en-US"/>
        </a:p>
      </dgm:t>
    </dgm:pt>
    <dgm:pt modelId="{1AB88946-663F-4898-988C-7A19B7F483E2}">
      <dgm:prSet/>
      <dgm:spPr/>
      <dgm:t>
        <a:bodyPr/>
        <a:lstStyle/>
        <a:p>
          <a:r>
            <a:rPr lang="en-GB" b="0" i="0" baseline="0"/>
            <a:t>6.  Technical Specification and Scope of Work</a:t>
          </a:r>
          <a:endParaRPr lang="en-US"/>
        </a:p>
      </dgm:t>
    </dgm:pt>
    <dgm:pt modelId="{65B680E8-E13B-4E92-9E60-ED965FD8C0F1}" type="parTrans" cxnId="{FB22FE35-7C04-4256-AFCC-6D5BC9AFB132}">
      <dgm:prSet/>
      <dgm:spPr/>
      <dgm:t>
        <a:bodyPr/>
        <a:lstStyle/>
        <a:p>
          <a:endParaRPr lang="en-US"/>
        </a:p>
      </dgm:t>
    </dgm:pt>
    <dgm:pt modelId="{9EF293E3-E365-479A-8355-10585D53F5BA}" type="sibTrans" cxnId="{FB22FE35-7C04-4256-AFCC-6D5BC9AFB132}">
      <dgm:prSet/>
      <dgm:spPr/>
      <dgm:t>
        <a:bodyPr/>
        <a:lstStyle/>
        <a:p>
          <a:endParaRPr lang="en-US"/>
        </a:p>
      </dgm:t>
    </dgm:pt>
    <dgm:pt modelId="{232569F7-9DAB-4205-B20A-A823178558D5}">
      <dgm:prSet/>
      <dgm:spPr/>
      <dgm:t>
        <a:bodyPr/>
        <a:lstStyle/>
        <a:p>
          <a:r>
            <a:rPr lang="en-GB" b="0" i="0" baseline="0"/>
            <a:t>7. Evaluation Criteria as per SCC</a:t>
          </a:r>
          <a:endParaRPr lang="en-US"/>
        </a:p>
      </dgm:t>
    </dgm:pt>
    <dgm:pt modelId="{93DB6D6A-32C1-47B6-A0E8-5223B37B873D}" type="parTrans" cxnId="{3E7B651B-7892-48BA-B3E3-608773BEC040}">
      <dgm:prSet/>
      <dgm:spPr/>
      <dgm:t>
        <a:bodyPr/>
        <a:lstStyle/>
        <a:p>
          <a:endParaRPr lang="en-US"/>
        </a:p>
      </dgm:t>
    </dgm:pt>
    <dgm:pt modelId="{32CE7080-54BD-4195-8323-49E472DDCE71}" type="sibTrans" cxnId="{3E7B651B-7892-48BA-B3E3-608773BEC040}">
      <dgm:prSet/>
      <dgm:spPr/>
      <dgm:t>
        <a:bodyPr/>
        <a:lstStyle/>
        <a:p>
          <a:endParaRPr lang="en-US"/>
        </a:p>
      </dgm:t>
    </dgm:pt>
    <dgm:pt modelId="{B158DA04-23DA-4265-A451-245B102C1464}">
      <dgm:prSet/>
      <dgm:spPr/>
      <dgm:t>
        <a:bodyPr/>
        <a:lstStyle/>
        <a:p>
          <a:r>
            <a:rPr lang="en-GB" b="0" i="0" baseline="0"/>
            <a:t>8. Terms and Conditions </a:t>
          </a:r>
          <a:endParaRPr lang="en-US"/>
        </a:p>
      </dgm:t>
    </dgm:pt>
    <dgm:pt modelId="{322A229D-6DD6-4844-A33A-64DABDE65565}" type="parTrans" cxnId="{4C66B5AA-8F69-4BDC-ADC5-37F6DA212C01}">
      <dgm:prSet/>
      <dgm:spPr/>
      <dgm:t>
        <a:bodyPr/>
        <a:lstStyle/>
        <a:p>
          <a:endParaRPr lang="en-US"/>
        </a:p>
      </dgm:t>
    </dgm:pt>
    <dgm:pt modelId="{29F61801-1B7B-4717-90CD-DE84A8C54C6F}" type="sibTrans" cxnId="{4C66B5AA-8F69-4BDC-ADC5-37F6DA212C01}">
      <dgm:prSet/>
      <dgm:spPr/>
      <dgm:t>
        <a:bodyPr/>
        <a:lstStyle/>
        <a:p>
          <a:endParaRPr lang="en-US"/>
        </a:p>
      </dgm:t>
    </dgm:pt>
    <dgm:pt modelId="{674F50B4-4601-4694-9C59-6701B4FE1171}">
      <dgm:prSet/>
      <dgm:spPr/>
      <dgm:t>
        <a:bodyPr/>
        <a:lstStyle/>
        <a:p>
          <a:r>
            <a:rPr lang="en-GB"/>
            <a:t>9</a:t>
          </a:r>
          <a:r>
            <a:rPr lang="en-GB" b="0" i="0" baseline="0"/>
            <a:t>. Question and Answers</a:t>
          </a:r>
          <a:endParaRPr lang="en-US"/>
        </a:p>
      </dgm:t>
    </dgm:pt>
    <dgm:pt modelId="{CE0C58EA-0A39-4D42-92FE-2FA91570186B}" type="parTrans" cxnId="{7CBC00BB-2779-4993-936B-4C349BFF19A9}">
      <dgm:prSet/>
      <dgm:spPr/>
      <dgm:t>
        <a:bodyPr/>
        <a:lstStyle/>
        <a:p>
          <a:endParaRPr lang="en-US"/>
        </a:p>
      </dgm:t>
    </dgm:pt>
    <dgm:pt modelId="{F607E424-C500-4A96-B8F8-9957AE8EB2AA}" type="sibTrans" cxnId="{7CBC00BB-2779-4993-936B-4C349BFF19A9}">
      <dgm:prSet/>
      <dgm:spPr/>
      <dgm:t>
        <a:bodyPr/>
        <a:lstStyle/>
        <a:p>
          <a:endParaRPr lang="en-US"/>
        </a:p>
      </dgm:t>
    </dgm:pt>
    <dgm:pt modelId="{1546B949-336C-4603-B559-B5B1E108756A}">
      <dgm:prSet/>
      <dgm:spPr/>
      <dgm:t>
        <a:bodyPr/>
        <a:lstStyle/>
        <a:p>
          <a:r>
            <a:rPr lang="en-ZA" b="0" i="0" baseline="0"/>
            <a:t>10. Closure </a:t>
          </a:r>
          <a:endParaRPr lang="en-US"/>
        </a:p>
      </dgm:t>
    </dgm:pt>
    <dgm:pt modelId="{1DFF50BC-63A4-4314-9FBC-30D1B83C8A5F}" type="parTrans" cxnId="{4342BB9A-6D1F-43F8-89A9-EAA1D2B50CE6}">
      <dgm:prSet/>
      <dgm:spPr/>
      <dgm:t>
        <a:bodyPr/>
        <a:lstStyle/>
        <a:p>
          <a:endParaRPr lang="en-US"/>
        </a:p>
      </dgm:t>
    </dgm:pt>
    <dgm:pt modelId="{6285B810-BA15-4619-B33F-1E12037CCF7C}" type="sibTrans" cxnId="{4342BB9A-6D1F-43F8-89A9-EAA1D2B50CE6}">
      <dgm:prSet/>
      <dgm:spPr/>
      <dgm:t>
        <a:bodyPr/>
        <a:lstStyle/>
        <a:p>
          <a:endParaRPr lang="en-US"/>
        </a:p>
      </dgm:t>
    </dgm:pt>
    <dgm:pt modelId="{354BD32C-4250-466A-96A7-5DCA69640EB8}" type="pres">
      <dgm:prSet presAssocID="{4E07A42A-C04D-48D5-B415-6A509AD831A4}" presName="vert0" presStyleCnt="0">
        <dgm:presLayoutVars>
          <dgm:dir/>
          <dgm:animOne val="branch"/>
          <dgm:animLvl val="lvl"/>
        </dgm:presLayoutVars>
      </dgm:prSet>
      <dgm:spPr/>
    </dgm:pt>
    <dgm:pt modelId="{E78CA2E1-2953-40EA-A1AE-AC406A6F787C}" type="pres">
      <dgm:prSet presAssocID="{53EA6148-D2FB-440A-9DCA-5C4F4827DE2C}" presName="thickLine" presStyleLbl="alignNode1" presStyleIdx="0" presStyleCnt="11"/>
      <dgm:spPr/>
    </dgm:pt>
    <dgm:pt modelId="{3457C944-0169-46DD-B5D3-3841476DF330}" type="pres">
      <dgm:prSet presAssocID="{53EA6148-D2FB-440A-9DCA-5C4F4827DE2C}" presName="horz1" presStyleCnt="0"/>
      <dgm:spPr/>
    </dgm:pt>
    <dgm:pt modelId="{0E266427-5088-45EB-A76A-D4F2342F459B}" type="pres">
      <dgm:prSet presAssocID="{53EA6148-D2FB-440A-9DCA-5C4F4827DE2C}" presName="tx1" presStyleLbl="revTx" presStyleIdx="0" presStyleCnt="11"/>
      <dgm:spPr/>
    </dgm:pt>
    <dgm:pt modelId="{5802C205-1CC1-40F3-B03D-AE24305D5A22}" type="pres">
      <dgm:prSet presAssocID="{53EA6148-D2FB-440A-9DCA-5C4F4827DE2C}" presName="vert1" presStyleCnt="0"/>
      <dgm:spPr/>
    </dgm:pt>
    <dgm:pt modelId="{E1AEC5C2-87CF-4356-BF40-702316D4CBD1}" type="pres">
      <dgm:prSet presAssocID="{52D2D1CB-9E23-48FF-B827-6516855676DF}" presName="thickLine" presStyleLbl="alignNode1" presStyleIdx="1" presStyleCnt="11"/>
      <dgm:spPr/>
    </dgm:pt>
    <dgm:pt modelId="{AEC1CD7F-7950-4881-A36D-CB655309667E}" type="pres">
      <dgm:prSet presAssocID="{52D2D1CB-9E23-48FF-B827-6516855676DF}" presName="horz1" presStyleCnt="0"/>
      <dgm:spPr/>
    </dgm:pt>
    <dgm:pt modelId="{6B700F67-8326-40B1-9B4F-984C6B2CC596}" type="pres">
      <dgm:prSet presAssocID="{52D2D1CB-9E23-48FF-B827-6516855676DF}" presName="tx1" presStyleLbl="revTx" presStyleIdx="1" presStyleCnt="11"/>
      <dgm:spPr/>
    </dgm:pt>
    <dgm:pt modelId="{1E53A322-1448-4BBB-A6BA-601A355776FA}" type="pres">
      <dgm:prSet presAssocID="{52D2D1CB-9E23-48FF-B827-6516855676DF}" presName="vert1" presStyleCnt="0"/>
      <dgm:spPr/>
    </dgm:pt>
    <dgm:pt modelId="{99CEF0D4-421C-445A-9C57-4C5F8ECBEF9E}" type="pres">
      <dgm:prSet presAssocID="{EBB82216-2D91-4495-A608-E94479BF4E5D}" presName="thickLine" presStyleLbl="alignNode1" presStyleIdx="2" presStyleCnt="11"/>
      <dgm:spPr/>
    </dgm:pt>
    <dgm:pt modelId="{F8710BC9-57AE-4FDF-BAFA-C3C0B72181C6}" type="pres">
      <dgm:prSet presAssocID="{EBB82216-2D91-4495-A608-E94479BF4E5D}" presName="horz1" presStyleCnt="0"/>
      <dgm:spPr/>
    </dgm:pt>
    <dgm:pt modelId="{585166DB-E7A7-46F5-9F99-6CB226EFA273}" type="pres">
      <dgm:prSet presAssocID="{EBB82216-2D91-4495-A608-E94479BF4E5D}" presName="tx1" presStyleLbl="revTx" presStyleIdx="2" presStyleCnt="11"/>
      <dgm:spPr/>
    </dgm:pt>
    <dgm:pt modelId="{27568F73-D8BE-4FF2-BEAE-7A25A3C55AB6}" type="pres">
      <dgm:prSet presAssocID="{EBB82216-2D91-4495-A608-E94479BF4E5D}" presName="vert1" presStyleCnt="0"/>
      <dgm:spPr/>
    </dgm:pt>
    <dgm:pt modelId="{F3E4A51A-5122-418A-903F-A415D1D22B2C}" type="pres">
      <dgm:prSet presAssocID="{223255BB-40A7-4BD7-BDAF-81102DA27E90}" presName="thickLine" presStyleLbl="alignNode1" presStyleIdx="3" presStyleCnt="11"/>
      <dgm:spPr/>
    </dgm:pt>
    <dgm:pt modelId="{A94FBCE4-ABDE-4BD0-B8E2-A48D0C7A355D}" type="pres">
      <dgm:prSet presAssocID="{223255BB-40A7-4BD7-BDAF-81102DA27E90}" presName="horz1" presStyleCnt="0"/>
      <dgm:spPr/>
    </dgm:pt>
    <dgm:pt modelId="{A60F57A2-9325-40AB-9C8A-B581BD84B11A}" type="pres">
      <dgm:prSet presAssocID="{223255BB-40A7-4BD7-BDAF-81102DA27E90}" presName="tx1" presStyleLbl="revTx" presStyleIdx="3" presStyleCnt="11"/>
      <dgm:spPr/>
    </dgm:pt>
    <dgm:pt modelId="{14CB3187-9F42-4CC2-A89B-19851364EE8A}" type="pres">
      <dgm:prSet presAssocID="{223255BB-40A7-4BD7-BDAF-81102DA27E90}" presName="vert1" presStyleCnt="0"/>
      <dgm:spPr/>
    </dgm:pt>
    <dgm:pt modelId="{9940564B-5ED4-4BA0-8531-596D4387B266}" type="pres">
      <dgm:prSet presAssocID="{A8CD1E07-B5A5-462B-BBF2-A50EB5D587A7}" presName="thickLine" presStyleLbl="alignNode1" presStyleIdx="4" presStyleCnt="11"/>
      <dgm:spPr/>
    </dgm:pt>
    <dgm:pt modelId="{639398C6-5618-4FB7-A79C-40F22681916F}" type="pres">
      <dgm:prSet presAssocID="{A8CD1E07-B5A5-462B-BBF2-A50EB5D587A7}" presName="horz1" presStyleCnt="0"/>
      <dgm:spPr/>
    </dgm:pt>
    <dgm:pt modelId="{F3939BD2-E831-4A59-B248-83A99140C0E7}" type="pres">
      <dgm:prSet presAssocID="{A8CD1E07-B5A5-462B-BBF2-A50EB5D587A7}" presName="tx1" presStyleLbl="revTx" presStyleIdx="4" presStyleCnt="11"/>
      <dgm:spPr/>
    </dgm:pt>
    <dgm:pt modelId="{26B4AEC8-BF67-4745-92B3-EE576163FE3C}" type="pres">
      <dgm:prSet presAssocID="{A8CD1E07-B5A5-462B-BBF2-A50EB5D587A7}" presName="vert1" presStyleCnt="0"/>
      <dgm:spPr/>
    </dgm:pt>
    <dgm:pt modelId="{C5CD18EB-B139-4711-B4AC-61E72D06AC48}" type="pres">
      <dgm:prSet presAssocID="{8022CD85-439D-48E2-BCC1-4DF5EFB6056B}" presName="thickLine" presStyleLbl="alignNode1" presStyleIdx="5" presStyleCnt="11"/>
      <dgm:spPr/>
    </dgm:pt>
    <dgm:pt modelId="{CF353851-6B6B-4BE9-AE6A-112244E2E177}" type="pres">
      <dgm:prSet presAssocID="{8022CD85-439D-48E2-BCC1-4DF5EFB6056B}" presName="horz1" presStyleCnt="0"/>
      <dgm:spPr/>
    </dgm:pt>
    <dgm:pt modelId="{960E2C2C-B1D4-426C-8159-E03BB165DE0C}" type="pres">
      <dgm:prSet presAssocID="{8022CD85-439D-48E2-BCC1-4DF5EFB6056B}" presName="tx1" presStyleLbl="revTx" presStyleIdx="5" presStyleCnt="11"/>
      <dgm:spPr/>
    </dgm:pt>
    <dgm:pt modelId="{17675EBF-2F17-4457-B8C8-63DDD4BD7461}" type="pres">
      <dgm:prSet presAssocID="{8022CD85-439D-48E2-BCC1-4DF5EFB6056B}" presName="vert1" presStyleCnt="0"/>
      <dgm:spPr/>
    </dgm:pt>
    <dgm:pt modelId="{1B08A9B6-C1A6-42C4-B1FC-4F9C5D80AD71}" type="pres">
      <dgm:prSet presAssocID="{1AB88946-663F-4898-988C-7A19B7F483E2}" presName="thickLine" presStyleLbl="alignNode1" presStyleIdx="6" presStyleCnt="11"/>
      <dgm:spPr/>
    </dgm:pt>
    <dgm:pt modelId="{AFC8E4EA-12AE-45AC-87E1-DAB77479421D}" type="pres">
      <dgm:prSet presAssocID="{1AB88946-663F-4898-988C-7A19B7F483E2}" presName="horz1" presStyleCnt="0"/>
      <dgm:spPr/>
    </dgm:pt>
    <dgm:pt modelId="{BFCA5A90-591B-4844-B723-A1C762C51937}" type="pres">
      <dgm:prSet presAssocID="{1AB88946-663F-4898-988C-7A19B7F483E2}" presName="tx1" presStyleLbl="revTx" presStyleIdx="6" presStyleCnt="11"/>
      <dgm:spPr/>
    </dgm:pt>
    <dgm:pt modelId="{D5808B38-D26D-4F8A-B382-BF5DD3E401E7}" type="pres">
      <dgm:prSet presAssocID="{1AB88946-663F-4898-988C-7A19B7F483E2}" presName="vert1" presStyleCnt="0"/>
      <dgm:spPr/>
    </dgm:pt>
    <dgm:pt modelId="{9DA57CCB-76E2-488B-96E1-1C080B6C7C52}" type="pres">
      <dgm:prSet presAssocID="{232569F7-9DAB-4205-B20A-A823178558D5}" presName="thickLine" presStyleLbl="alignNode1" presStyleIdx="7" presStyleCnt="11"/>
      <dgm:spPr/>
    </dgm:pt>
    <dgm:pt modelId="{152DC284-DCAC-412B-9334-02085ADA1B84}" type="pres">
      <dgm:prSet presAssocID="{232569F7-9DAB-4205-B20A-A823178558D5}" presName="horz1" presStyleCnt="0"/>
      <dgm:spPr/>
    </dgm:pt>
    <dgm:pt modelId="{B661FB3A-8785-4053-9B72-B002EEA4263E}" type="pres">
      <dgm:prSet presAssocID="{232569F7-9DAB-4205-B20A-A823178558D5}" presName="tx1" presStyleLbl="revTx" presStyleIdx="7" presStyleCnt="11"/>
      <dgm:spPr/>
    </dgm:pt>
    <dgm:pt modelId="{B8B62CB9-0F39-4BD5-B734-070594AE2FC3}" type="pres">
      <dgm:prSet presAssocID="{232569F7-9DAB-4205-B20A-A823178558D5}" presName="vert1" presStyleCnt="0"/>
      <dgm:spPr/>
    </dgm:pt>
    <dgm:pt modelId="{0387FFE1-468F-4E8B-ABFA-C1441047E584}" type="pres">
      <dgm:prSet presAssocID="{B158DA04-23DA-4265-A451-245B102C1464}" presName="thickLine" presStyleLbl="alignNode1" presStyleIdx="8" presStyleCnt="11"/>
      <dgm:spPr/>
    </dgm:pt>
    <dgm:pt modelId="{F33B9766-D63F-424D-977F-DDBE1A5357CA}" type="pres">
      <dgm:prSet presAssocID="{B158DA04-23DA-4265-A451-245B102C1464}" presName="horz1" presStyleCnt="0"/>
      <dgm:spPr/>
    </dgm:pt>
    <dgm:pt modelId="{F316D53E-2E16-4F77-ABB8-691B74F1E90D}" type="pres">
      <dgm:prSet presAssocID="{B158DA04-23DA-4265-A451-245B102C1464}" presName="tx1" presStyleLbl="revTx" presStyleIdx="8" presStyleCnt="11"/>
      <dgm:spPr/>
    </dgm:pt>
    <dgm:pt modelId="{9DB33D37-8300-4254-970B-E2F32F62F16E}" type="pres">
      <dgm:prSet presAssocID="{B158DA04-23DA-4265-A451-245B102C1464}" presName="vert1" presStyleCnt="0"/>
      <dgm:spPr/>
    </dgm:pt>
    <dgm:pt modelId="{1937A614-90DD-4D2C-A5B1-E7FE52DA0218}" type="pres">
      <dgm:prSet presAssocID="{674F50B4-4601-4694-9C59-6701B4FE1171}" presName="thickLine" presStyleLbl="alignNode1" presStyleIdx="9" presStyleCnt="11"/>
      <dgm:spPr/>
    </dgm:pt>
    <dgm:pt modelId="{4DE0E0AC-9C92-4614-BD19-C7A950FF7D70}" type="pres">
      <dgm:prSet presAssocID="{674F50B4-4601-4694-9C59-6701B4FE1171}" presName="horz1" presStyleCnt="0"/>
      <dgm:spPr/>
    </dgm:pt>
    <dgm:pt modelId="{B47242CD-A388-4CFF-9CCE-4FCE82006D03}" type="pres">
      <dgm:prSet presAssocID="{674F50B4-4601-4694-9C59-6701B4FE1171}" presName="tx1" presStyleLbl="revTx" presStyleIdx="9" presStyleCnt="11"/>
      <dgm:spPr/>
    </dgm:pt>
    <dgm:pt modelId="{AA8F17D2-8D21-420D-82F5-86F572FE2C26}" type="pres">
      <dgm:prSet presAssocID="{674F50B4-4601-4694-9C59-6701B4FE1171}" presName="vert1" presStyleCnt="0"/>
      <dgm:spPr/>
    </dgm:pt>
    <dgm:pt modelId="{2C1A204A-B419-4F23-9C49-2342FB935D6C}" type="pres">
      <dgm:prSet presAssocID="{1546B949-336C-4603-B559-B5B1E108756A}" presName="thickLine" presStyleLbl="alignNode1" presStyleIdx="10" presStyleCnt="11"/>
      <dgm:spPr/>
    </dgm:pt>
    <dgm:pt modelId="{2588105E-E1EB-43DD-A5BA-3B17E6363184}" type="pres">
      <dgm:prSet presAssocID="{1546B949-336C-4603-B559-B5B1E108756A}" presName="horz1" presStyleCnt="0"/>
      <dgm:spPr/>
    </dgm:pt>
    <dgm:pt modelId="{67AB1748-3D00-4F65-A6C3-4C7CED39FDB0}" type="pres">
      <dgm:prSet presAssocID="{1546B949-336C-4603-B559-B5B1E108756A}" presName="tx1" presStyleLbl="revTx" presStyleIdx="10" presStyleCnt="11"/>
      <dgm:spPr/>
    </dgm:pt>
    <dgm:pt modelId="{F3341371-92D3-4329-9DAE-7DEF43589ED8}" type="pres">
      <dgm:prSet presAssocID="{1546B949-336C-4603-B559-B5B1E108756A}" presName="vert1" presStyleCnt="0"/>
      <dgm:spPr/>
    </dgm:pt>
  </dgm:ptLst>
  <dgm:cxnLst>
    <dgm:cxn modelId="{1F6C6606-B6B9-4447-B944-A81F8F731A77}" type="presOf" srcId="{1AB88946-663F-4898-988C-7A19B7F483E2}" destId="{BFCA5A90-591B-4844-B723-A1C762C51937}" srcOrd="0" destOrd="0" presId="urn:microsoft.com/office/officeart/2008/layout/LinedList"/>
    <dgm:cxn modelId="{57076E17-FBA8-4331-AC75-73769E5EDFAD}" srcId="{4E07A42A-C04D-48D5-B415-6A509AD831A4}" destId="{A8CD1E07-B5A5-462B-BBF2-A50EB5D587A7}" srcOrd="4" destOrd="0" parTransId="{27E05848-EE17-4F13-B06E-90B516181251}" sibTransId="{16C96DB3-5EC5-4DC9-8110-9C43C4C8CA84}"/>
    <dgm:cxn modelId="{2AB45818-0DCE-4348-AF13-AF3FE568D4D7}" srcId="{4E07A42A-C04D-48D5-B415-6A509AD831A4}" destId="{8022CD85-439D-48E2-BCC1-4DF5EFB6056B}" srcOrd="5" destOrd="0" parTransId="{41E5C466-7801-4E1F-8A02-9B7EF8DD0E9C}" sibTransId="{5D5B5005-9D6C-4E0E-909D-7D2A9C0A1790}"/>
    <dgm:cxn modelId="{3E7B651B-7892-48BA-B3E3-608773BEC040}" srcId="{4E07A42A-C04D-48D5-B415-6A509AD831A4}" destId="{232569F7-9DAB-4205-B20A-A823178558D5}" srcOrd="7" destOrd="0" parTransId="{93DB6D6A-32C1-47B6-A0E8-5223B37B873D}" sibTransId="{32CE7080-54BD-4195-8323-49E472DDCE71}"/>
    <dgm:cxn modelId="{7AF84522-8FE7-4706-82FC-89CC32A59D10}" srcId="{4E07A42A-C04D-48D5-B415-6A509AD831A4}" destId="{EBB82216-2D91-4495-A608-E94479BF4E5D}" srcOrd="2" destOrd="0" parTransId="{894911A1-18B1-4231-B92C-08AA5D600845}" sibTransId="{BE489D11-8CC6-43A1-8EAB-A3EA9A3D3F5C}"/>
    <dgm:cxn modelId="{FB22FE35-7C04-4256-AFCC-6D5BC9AFB132}" srcId="{4E07A42A-C04D-48D5-B415-6A509AD831A4}" destId="{1AB88946-663F-4898-988C-7A19B7F483E2}" srcOrd="6" destOrd="0" parTransId="{65B680E8-E13B-4E92-9E60-ED965FD8C0F1}" sibTransId="{9EF293E3-E365-479A-8355-10585D53F5BA}"/>
    <dgm:cxn modelId="{F9D8903F-6A5C-4005-B9DD-CACA301CD17C}" type="presOf" srcId="{674F50B4-4601-4694-9C59-6701B4FE1171}" destId="{B47242CD-A388-4CFF-9CCE-4FCE82006D03}" srcOrd="0" destOrd="0" presId="urn:microsoft.com/office/officeart/2008/layout/LinedList"/>
    <dgm:cxn modelId="{DBA06B43-E649-4C97-9A42-BB503989C125}" type="presOf" srcId="{53EA6148-D2FB-440A-9DCA-5C4F4827DE2C}" destId="{0E266427-5088-45EB-A76A-D4F2342F459B}" srcOrd="0" destOrd="0" presId="urn:microsoft.com/office/officeart/2008/layout/LinedList"/>
    <dgm:cxn modelId="{F065DB4C-179B-439F-B74B-7674FFE441E7}" type="presOf" srcId="{EBB82216-2D91-4495-A608-E94479BF4E5D}" destId="{585166DB-E7A7-46F5-9F99-6CB226EFA273}" srcOrd="0" destOrd="0" presId="urn:microsoft.com/office/officeart/2008/layout/LinedList"/>
    <dgm:cxn modelId="{92EE1571-546D-4D88-9A4E-54CB7A3AF923}" type="presOf" srcId="{223255BB-40A7-4BD7-BDAF-81102DA27E90}" destId="{A60F57A2-9325-40AB-9C8A-B581BD84B11A}" srcOrd="0" destOrd="0" presId="urn:microsoft.com/office/officeart/2008/layout/LinedList"/>
    <dgm:cxn modelId="{A0358872-423E-4AAA-90B0-97B4D40AE530}" type="presOf" srcId="{8022CD85-439D-48E2-BCC1-4DF5EFB6056B}" destId="{960E2C2C-B1D4-426C-8159-E03BB165DE0C}" srcOrd="0" destOrd="0" presId="urn:microsoft.com/office/officeart/2008/layout/LinedList"/>
    <dgm:cxn modelId="{4C81C47A-BA4C-40AD-8E02-33161D79A07B}" type="presOf" srcId="{B158DA04-23DA-4265-A451-245B102C1464}" destId="{F316D53E-2E16-4F77-ABB8-691B74F1E90D}" srcOrd="0" destOrd="0" presId="urn:microsoft.com/office/officeart/2008/layout/LinedList"/>
    <dgm:cxn modelId="{4342BB9A-6D1F-43F8-89A9-EAA1D2B50CE6}" srcId="{4E07A42A-C04D-48D5-B415-6A509AD831A4}" destId="{1546B949-336C-4603-B559-B5B1E108756A}" srcOrd="10" destOrd="0" parTransId="{1DFF50BC-63A4-4314-9FBC-30D1B83C8A5F}" sibTransId="{6285B810-BA15-4619-B33F-1E12037CCF7C}"/>
    <dgm:cxn modelId="{F21932A2-9546-4D57-AC52-7354B1C647CE}" srcId="{4E07A42A-C04D-48D5-B415-6A509AD831A4}" destId="{52D2D1CB-9E23-48FF-B827-6516855676DF}" srcOrd="1" destOrd="0" parTransId="{BF50C145-BB62-42E1-BC17-C39EB03634DE}" sibTransId="{BEB7D028-D71E-4DCC-A277-F6D665AC9876}"/>
    <dgm:cxn modelId="{97088CA3-06AB-4F2C-93AE-C50A1770F163}" type="presOf" srcId="{232569F7-9DAB-4205-B20A-A823178558D5}" destId="{B661FB3A-8785-4053-9B72-B002EEA4263E}" srcOrd="0" destOrd="0" presId="urn:microsoft.com/office/officeart/2008/layout/LinedList"/>
    <dgm:cxn modelId="{4C66B5AA-8F69-4BDC-ADC5-37F6DA212C01}" srcId="{4E07A42A-C04D-48D5-B415-6A509AD831A4}" destId="{B158DA04-23DA-4265-A451-245B102C1464}" srcOrd="8" destOrd="0" parTransId="{322A229D-6DD6-4844-A33A-64DABDE65565}" sibTransId="{29F61801-1B7B-4717-90CD-DE84A8C54C6F}"/>
    <dgm:cxn modelId="{AA9DF4B4-4057-43B5-A9F7-CED7E4805A00}" srcId="{4E07A42A-C04D-48D5-B415-6A509AD831A4}" destId="{53EA6148-D2FB-440A-9DCA-5C4F4827DE2C}" srcOrd="0" destOrd="0" parTransId="{E2B7DA1D-FD25-4C42-BA00-2DF6D87D791A}" sibTransId="{EC16164A-CA58-4A7B-9B3B-1A85B14F260B}"/>
    <dgm:cxn modelId="{7CBC00BB-2779-4993-936B-4C349BFF19A9}" srcId="{4E07A42A-C04D-48D5-B415-6A509AD831A4}" destId="{674F50B4-4601-4694-9C59-6701B4FE1171}" srcOrd="9" destOrd="0" parTransId="{CE0C58EA-0A39-4D42-92FE-2FA91570186B}" sibTransId="{F607E424-C500-4A96-B8F8-9957AE8EB2AA}"/>
    <dgm:cxn modelId="{DB8A46CA-5AE8-4E8D-B9B9-83DD0A89E2E5}" type="presOf" srcId="{4E07A42A-C04D-48D5-B415-6A509AD831A4}" destId="{354BD32C-4250-466A-96A7-5DCA69640EB8}" srcOrd="0" destOrd="0" presId="urn:microsoft.com/office/officeart/2008/layout/LinedList"/>
    <dgm:cxn modelId="{AF14A2CA-E27A-4ABC-8C49-6C88D047582A}" srcId="{4E07A42A-C04D-48D5-B415-6A509AD831A4}" destId="{223255BB-40A7-4BD7-BDAF-81102DA27E90}" srcOrd="3" destOrd="0" parTransId="{134DDA93-088F-407E-9A0C-6B0A81607787}" sibTransId="{225B8F1F-DC0B-4A00-B067-D764150D9ED3}"/>
    <dgm:cxn modelId="{46C08AD5-A181-411B-B9FA-A49AD123DD57}" type="presOf" srcId="{A8CD1E07-B5A5-462B-BBF2-A50EB5D587A7}" destId="{F3939BD2-E831-4A59-B248-83A99140C0E7}" srcOrd="0" destOrd="0" presId="urn:microsoft.com/office/officeart/2008/layout/LinedList"/>
    <dgm:cxn modelId="{373657D6-72E6-4208-A697-B49F508DF398}" type="presOf" srcId="{1546B949-336C-4603-B559-B5B1E108756A}" destId="{67AB1748-3D00-4F65-A6C3-4C7CED39FDB0}" srcOrd="0" destOrd="0" presId="urn:microsoft.com/office/officeart/2008/layout/LinedList"/>
    <dgm:cxn modelId="{CE60CEF9-64B9-4DF6-947D-98376D84A6C0}" type="presOf" srcId="{52D2D1CB-9E23-48FF-B827-6516855676DF}" destId="{6B700F67-8326-40B1-9B4F-984C6B2CC596}" srcOrd="0" destOrd="0" presId="urn:microsoft.com/office/officeart/2008/layout/LinedList"/>
    <dgm:cxn modelId="{11CBB7BF-915C-41BF-B427-62EF9FA1AD35}" type="presParOf" srcId="{354BD32C-4250-466A-96A7-5DCA69640EB8}" destId="{E78CA2E1-2953-40EA-A1AE-AC406A6F787C}" srcOrd="0" destOrd="0" presId="urn:microsoft.com/office/officeart/2008/layout/LinedList"/>
    <dgm:cxn modelId="{9FCA5E35-8208-4C6A-AFDB-2E80307865A5}" type="presParOf" srcId="{354BD32C-4250-466A-96A7-5DCA69640EB8}" destId="{3457C944-0169-46DD-B5D3-3841476DF330}" srcOrd="1" destOrd="0" presId="urn:microsoft.com/office/officeart/2008/layout/LinedList"/>
    <dgm:cxn modelId="{3D1D117D-7E59-434E-BA07-039AC8AB84E3}" type="presParOf" srcId="{3457C944-0169-46DD-B5D3-3841476DF330}" destId="{0E266427-5088-45EB-A76A-D4F2342F459B}" srcOrd="0" destOrd="0" presId="urn:microsoft.com/office/officeart/2008/layout/LinedList"/>
    <dgm:cxn modelId="{AA9778C4-404C-4AF6-86BF-5A76B3A920B5}" type="presParOf" srcId="{3457C944-0169-46DD-B5D3-3841476DF330}" destId="{5802C205-1CC1-40F3-B03D-AE24305D5A22}" srcOrd="1" destOrd="0" presId="urn:microsoft.com/office/officeart/2008/layout/LinedList"/>
    <dgm:cxn modelId="{927CA364-AB29-41E1-B119-BD9CB3E8EDAE}" type="presParOf" srcId="{354BD32C-4250-466A-96A7-5DCA69640EB8}" destId="{E1AEC5C2-87CF-4356-BF40-702316D4CBD1}" srcOrd="2" destOrd="0" presId="urn:microsoft.com/office/officeart/2008/layout/LinedList"/>
    <dgm:cxn modelId="{E9C64D6A-DECA-43E7-A005-0B0D44A12A4B}" type="presParOf" srcId="{354BD32C-4250-466A-96A7-5DCA69640EB8}" destId="{AEC1CD7F-7950-4881-A36D-CB655309667E}" srcOrd="3" destOrd="0" presId="urn:microsoft.com/office/officeart/2008/layout/LinedList"/>
    <dgm:cxn modelId="{ADA3B89A-B7F1-470A-871D-8F9E683ACB32}" type="presParOf" srcId="{AEC1CD7F-7950-4881-A36D-CB655309667E}" destId="{6B700F67-8326-40B1-9B4F-984C6B2CC596}" srcOrd="0" destOrd="0" presId="urn:microsoft.com/office/officeart/2008/layout/LinedList"/>
    <dgm:cxn modelId="{47912403-A4CB-464A-88EE-16F371900447}" type="presParOf" srcId="{AEC1CD7F-7950-4881-A36D-CB655309667E}" destId="{1E53A322-1448-4BBB-A6BA-601A355776FA}" srcOrd="1" destOrd="0" presId="urn:microsoft.com/office/officeart/2008/layout/LinedList"/>
    <dgm:cxn modelId="{54B92CDF-D8E7-4788-B905-5907906B814A}" type="presParOf" srcId="{354BD32C-4250-466A-96A7-5DCA69640EB8}" destId="{99CEF0D4-421C-445A-9C57-4C5F8ECBEF9E}" srcOrd="4" destOrd="0" presId="urn:microsoft.com/office/officeart/2008/layout/LinedList"/>
    <dgm:cxn modelId="{BF725D40-6D5C-40AA-8303-950274825072}" type="presParOf" srcId="{354BD32C-4250-466A-96A7-5DCA69640EB8}" destId="{F8710BC9-57AE-4FDF-BAFA-C3C0B72181C6}" srcOrd="5" destOrd="0" presId="urn:microsoft.com/office/officeart/2008/layout/LinedList"/>
    <dgm:cxn modelId="{84D21B10-1075-4871-A0A1-811AF30AA320}" type="presParOf" srcId="{F8710BC9-57AE-4FDF-BAFA-C3C0B72181C6}" destId="{585166DB-E7A7-46F5-9F99-6CB226EFA273}" srcOrd="0" destOrd="0" presId="urn:microsoft.com/office/officeart/2008/layout/LinedList"/>
    <dgm:cxn modelId="{942658B3-8E1D-4BA5-A309-EF2C4A5F8194}" type="presParOf" srcId="{F8710BC9-57AE-4FDF-BAFA-C3C0B72181C6}" destId="{27568F73-D8BE-4FF2-BEAE-7A25A3C55AB6}" srcOrd="1" destOrd="0" presId="urn:microsoft.com/office/officeart/2008/layout/LinedList"/>
    <dgm:cxn modelId="{3696867E-813E-4028-9416-13F13E7AE39E}" type="presParOf" srcId="{354BD32C-4250-466A-96A7-5DCA69640EB8}" destId="{F3E4A51A-5122-418A-903F-A415D1D22B2C}" srcOrd="6" destOrd="0" presId="urn:microsoft.com/office/officeart/2008/layout/LinedList"/>
    <dgm:cxn modelId="{75C30CB9-F20F-4379-AB40-9E7FA99487C9}" type="presParOf" srcId="{354BD32C-4250-466A-96A7-5DCA69640EB8}" destId="{A94FBCE4-ABDE-4BD0-B8E2-A48D0C7A355D}" srcOrd="7" destOrd="0" presId="urn:microsoft.com/office/officeart/2008/layout/LinedList"/>
    <dgm:cxn modelId="{6EAA042F-BA32-4472-A142-A362174610D2}" type="presParOf" srcId="{A94FBCE4-ABDE-4BD0-B8E2-A48D0C7A355D}" destId="{A60F57A2-9325-40AB-9C8A-B581BD84B11A}" srcOrd="0" destOrd="0" presId="urn:microsoft.com/office/officeart/2008/layout/LinedList"/>
    <dgm:cxn modelId="{F31D4D3C-4443-4904-802E-B3B5BCBCCB06}" type="presParOf" srcId="{A94FBCE4-ABDE-4BD0-B8E2-A48D0C7A355D}" destId="{14CB3187-9F42-4CC2-A89B-19851364EE8A}" srcOrd="1" destOrd="0" presId="urn:microsoft.com/office/officeart/2008/layout/LinedList"/>
    <dgm:cxn modelId="{154FE0D6-9DAB-4D86-B511-90864156CE56}" type="presParOf" srcId="{354BD32C-4250-466A-96A7-5DCA69640EB8}" destId="{9940564B-5ED4-4BA0-8531-596D4387B266}" srcOrd="8" destOrd="0" presId="urn:microsoft.com/office/officeart/2008/layout/LinedList"/>
    <dgm:cxn modelId="{38C225EB-9094-4C3E-B74E-140F35953E8E}" type="presParOf" srcId="{354BD32C-4250-466A-96A7-5DCA69640EB8}" destId="{639398C6-5618-4FB7-A79C-40F22681916F}" srcOrd="9" destOrd="0" presId="urn:microsoft.com/office/officeart/2008/layout/LinedList"/>
    <dgm:cxn modelId="{B953B47F-E90F-46C9-9989-50FFE0776DB9}" type="presParOf" srcId="{639398C6-5618-4FB7-A79C-40F22681916F}" destId="{F3939BD2-E831-4A59-B248-83A99140C0E7}" srcOrd="0" destOrd="0" presId="urn:microsoft.com/office/officeart/2008/layout/LinedList"/>
    <dgm:cxn modelId="{CF6E04AC-2746-4BEB-8D68-89100A02A279}" type="presParOf" srcId="{639398C6-5618-4FB7-A79C-40F22681916F}" destId="{26B4AEC8-BF67-4745-92B3-EE576163FE3C}" srcOrd="1" destOrd="0" presId="urn:microsoft.com/office/officeart/2008/layout/LinedList"/>
    <dgm:cxn modelId="{449A6E07-CC30-429D-9FA4-C25570BF6084}" type="presParOf" srcId="{354BD32C-4250-466A-96A7-5DCA69640EB8}" destId="{C5CD18EB-B139-4711-B4AC-61E72D06AC48}" srcOrd="10" destOrd="0" presId="urn:microsoft.com/office/officeart/2008/layout/LinedList"/>
    <dgm:cxn modelId="{4077C05D-AAE4-430F-9E9F-3525400B7D24}" type="presParOf" srcId="{354BD32C-4250-466A-96A7-5DCA69640EB8}" destId="{CF353851-6B6B-4BE9-AE6A-112244E2E177}" srcOrd="11" destOrd="0" presId="urn:microsoft.com/office/officeart/2008/layout/LinedList"/>
    <dgm:cxn modelId="{F476231B-1B9A-4BF3-92DB-86AC95A894C2}" type="presParOf" srcId="{CF353851-6B6B-4BE9-AE6A-112244E2E177}" destId="{960E2C2C-B1D4-426C-8159-E03BB165DE0C}" srcOrd="0" destOrd="0" presId="urn:microsoft.com/office/officeart/2008/layout/LinedList"/>
    <dgm:cxn modelId="{72989344-8764-48AC-9EEA-FF16FD0DAB00}" type="presParOf" srcId="{CF353851-6B6B-4BE9-AE6A-112244E2E177}" destId="{17675EBF-2F17-4457-B8C8-63DDD4BD7461}" srcOrd="1" destOrd="0" presId="urn:microsoft.com/office/officeart/2008/layout/LinedList"/>
    <dgm:cxn modelId="{834728FA-9944-4D2F-A61D-FDF10EB96CBC}" type="presParOf" srcId="{354BD32C-4250-466A-96A7-5DCA69640EB8}" destId="{1B08A9B6-C1A6-42C4-B1FC-4F9C5D80AD71}" srcOrd="12" destOrd="0" presId="urn:microsoft.com/office/officeart/2008/layout/LinedList"/>
    <dgm:cxn modelId="{5C1358EA-E8F3-4002-ACB5-A56E71D6B238}" type="presParOf" srcId="{354BD32C-4250-466A-96A7-5DCA69640EB8}" destId="{AFC8E4EA-12AE-45AC-87E1-DAB77479421D}" srcOrd="13" destOrd="0" presId="urn:microsoft.com/office/officeart/2008/layout/LinedList"/>
    <dgm:cxn modelId="{90EF81CC-5DF6-4360-8A05-9D82EFDF2C4E}" type="presParOf" srcId="{AFC8E4EA-12AE-45AC-87E1-DAB77479421D}" destId="{BFCA5A90-591B-4844-B723-A1C762C51937}" srcOrd="0" destOrd="0" presId="urn:microsoft.com/office/officeart/2008/layout/LinedList"/>
    <dgm:cxn modelId="{7DB9C6F5-135C-40BE-86B6-07DEF59EC92F}" type="presParOf" srcId="{AFC8E4EA-12AE-45AC-87E1-DAB77479421D}" destId="{D5808B38-D26D-4F8A-B382-BF5DD3E401E7}" srcOrd="1" destOrd="0" presId="urn:microsoft.com/office/officeart/2008/layout/LinedList"/>
    <dgm:cxn modelId="{1C6D4CDD-93EC-458C-9C13-BA64B7C6D8A4}" type="presParOf" srcId="{354BD32C-4250-466A-96A7-5DCA69640EB8}" destId="{9DA57CCB-76E2-488B-96E1-1C080B6C7C52}" srcOrd="14" destOrd="0" presId="urn:microsoft.com/office/officeart/2008/layout/LinedList"/>
    <dgm:cxn modelId="{6DAE7BFC-2194-4849-B2D7-FEF108D4DAD5}" type="presParOf" srcId="{354BD32C-4250-466A-96A7-5DCA69640EB8}" destId="{152DC284-DCAC-412B-9334-02085ADA1B84}" srcOrd="15" destOrd="0" presId="urn:microsoft.com/office/officeart/2008/layout/LinedList"/>
    <dgm:cxn modelId="{8A76F528-8C8F-4F16-BB1E-9A4A83443000}" type="presParOf" srcId="{152DC284-DCAC-412B-9334-02085ADA1B84}" destId="{B661FB3A-8785-4053-9B72-B002EEA4263E}" srcOrd="0" destOrd="0" presId="urn:microsoft.com/office/officeart/2008/layout/LinedList"/>
    <dgm:cxn modelId="{68330A53-F1FE-4A4B-B200-9CC4E4FC7526}" type="presParOf" srcId="{152DC284-DCAC-412B-9334-02085ADA1B84}" destId="{B8B62CB9-0F39-4BD5-B734-070594AE2FC3}" srcOrd="1" destOrd="0" presId="urn:microsoft.com/office/officeart/2008/layout/LinedList"/>
    <dgm:cxn modelId="{2976F043-2ABB-428A-B3AD-40585C2AEB87}" type="presParOf" srcId="{354BD32C-4250-466A-96A7-5DCA69640EB8}" destId="{0387FFE1-468F-4E8B-ABFA-C1441047E584}" srcOrd="16" destOrd="0" presId="urn:microsoft.com/office/officeart/2008/layout/LinedList"/>
    <dgm:cxn modelId="{072538D3-1F2B-416B-80B8-125ADA6D242F}" type="presParOf" srcId="{354BD32C-4250-466A-96A7-5DCA69640EB8}" destId="{F33B9766-D63F-424D-977F-DDBE1A5357CA}" srcOrd="17" destOrd="0" presId="urn:microsoft.com/office/officeart/2008/layout/LinedList"/>
    <dgm:cxn modelId="{015BADF0-104E-4FA4-B09B-620BE19D47A1}" type="presParOf" srcId="{F33B9766-D63F-424D-977F-DDBE1A5357CA}" destId="{F316D53E-2E16-4F77-ABB8-691B74F1E90D}" srcOrd="0" destOrd="0" presId="urn:microsoft.com/office/officeart/2008/layout/LinedList"/>
    <dgm:cxn modelId="{FC425435-395E-49D8-BA3C-CEB78928CF80}" type="presParOf" srcId="{F33B9766-D63F-424D-977F-DDBE1A5357CA}" destId="{9DB33D37-8300-4254-970B-E2F32F62F16E}" srcOrd="1" destOrd="0" presId="urn:microsoft.com/office/officeart/2008/layout/LinedList"/>
    <dgm:cxn modelId="{DEBC9B7F-55C7-446B-9564-F155A2C1DF78}" type="presParOf" srcId="{354BD32C-4250-466A-96A7-5DCA69640EB8}" destId="{1937A614-90DD-4D2C-A5B1-E7FE52DA0218}" srcOrd="18" destOrd="0" presId="urn:microsoft.com/office/officeart/2008/layout/LinedList"/>
    <dgm:cxn modelId="{257E6100-A4FE-4AFC-B0C7-9E352E9DCDE1}" type="presParOf" srcId="{354BD32C-4250-466A-96A7-5DCA69640EB8}" destId="{4DE0E0AC-9C92-4614-BD19-C7A950FF7D70}" srcOrd="19" destOrd="0" presId="urn:microsoft.com/office/officeart/2008/layout/LinedList"/>
    <dgm:cxn modelId="{81743A69-1767-42CB-B083-EEF7D2399A3C}" type="presParOf" srcId="{4DE0E0AC-9C92-4614-BD19-C7A950FF7D70}" destId="{B47242CD-A388-4CFF-9CCE-4FCE82006D03}" srcOrd="0" destOrd="0" presId="urn:microsoft.com/office/officeart/2008/layout/LinedList"/>
    <dgm:cxn modelId="{9EEC4D7E-F96A-4A75-96C6-7925AAF1C428}" type="presParOf" srcId="{4DE0E0AC-9C92-4614-BD19-C7A950FF7D70}" destId="{AA8F17D2-8D21-420D-82F5-86F572FE2C26}" srcOrd="1" destOrd="0" presId="urn:microsoft.com/office/officeart/2008/layout/LinedList"/>
    <dgm:cxn modelId="{FB379DEF-2848-4589-BDEB-908CF995627B}" type="presParOf" srcId="{354BD32C-4250-466A-96A7-5DCA69640EB8}" destId="{2C1A204A-B419-4F23-9C49-2342FB935D6C}" srcOrd="20" destOrd="0" presId="urn:microsoft.com/office/officeart/2008/layout/LinedList"/>
    <dgm:cxn modelId="{D4C0F925-C25F-4E97-8A9E-5F7C7C336988}" type="presParOf" srcId="{354BD32C-4250-466A-96A7-5DCA69640EB8}" destId="{2588105E-E1EB-43DD-A5BA-3B17E6363184}" srcOrd="21" destOrd="0" presId="urn:microsoft.com/office/officeart/2008/layout/LinedList"/>
    <dgm:cxn modelId="{B047A572-4615-45E5-A195-4520665D6D0A}" type="presParOf" srcId="{2588105E-E1EB-43DD-A5BA-3B17E6363184}" destId="{67AB1748-3D00-4F65-A6C3-4C7CED39FDB0}" srcOrd="0" destOrd="0" presId="urn:microsoft.com/office/officeart/2008/layout/LinedList"/>
    <dgm:cxn modelId="{E9ADDE7A-DECE-4B20-8538-E4B8ED7CE996}" type="presParOf" srcId="{2588105E-E1EB-43DD-A5BA-3B17E6363184}" destId="{F3341371-92D3-4329-9DAE-7DEF43589ED8}"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A44FDBBE-136F-45A6-A43D-EF49D87E8450}" type="doc">
      <dgm:prSet loTypeId="urn:microsoft.com/office/officeart/2005/8/layout/list1" loCatId="list" qsTypeId="urn:microsoft.com/office/officeart/2005/8/quickstyle/simple1" qsCatId="simple" csTypeId="urn:microsoft.com/office/officeart/2005/8/colors/accent1_2" csCatId="accent1"/>
      <dgm:spPr/>
      <dgm:t>
        <a:bodyPr/>
        <a:lstStyle/>
        <a:p>
          <a:endParaRPr lang="en-US"/>
        </a:p>
      </dgm:t>
    </dgm:pt>
    <dgm:pt modelId="{D188917C-9FCA-418D-B032-DE4AE15A5993}">
      <dgm:prSet/>
      <dgm:spPr/>
      <dgm:t>
        <a:bodyPr/>
        <a:lstStyle/>
        <a:p>
          <a:r>
            <a:rPr lang="en-ZA" b="1"/>
            <a:t>5. Where bid documents can be obtained:</a:t>
          </a:r>
          <a:endParaRPr lang="en-US"/>
        </a:p>
      </dgm:t>
    </dgm:pt>
    <dgm:pt modelId="{D0152BCD-1ACA-4ED5-9BA5-054709424339}" type="parTrans" cxnId="{A9FB2A39-7490-45AF-93ED-9BCE145CF8D8}">
      <dgm:prSet/>
      <dgm:spPr/>
      <dgm:t>
        <a:bodyPr/>
        <a:lstStyle/>
        <a:p>
          <a:endParaRPr lang="en-US"/>
        </a:p>
      </dgm:t>
    </dgm:pt>
    <dgm:pt modelId="{92F2CE92-F262-4859-A827-865D15B8BCA1}" type="sibTrans" cxnId="{A9FB2A39-7490-45AF-93ED-9BCE145CF8D8}">
      <dgm:prSet/>
      <dgm:spPr/>
      <dgm:t>
        <a:bodyPr/>
        <a:lstStyle/>
        <a:p>
          <a:endParaRPr lang="en-US"/>
        </a:p>
      </dgm:t>
    </dgm:pt>
    <dgm:pt modelId="{9F20B7F1-A769-42D2-BB56-4BD63EA3AB36}">
      <dgm:prSet/>
      <dgm:spPr/>
      <dgm:t>
        <a:bodyPr/>
        <a:lstStyle/>
        <a:p>
          <a:r>
            <a:rPr lang="en-GB"/>
            <a:t>National Treasury website</a:t>
          </a:r>
          <a:endParaRPr lang="en-US"/>
        </a:p>
      </dgm:t>
    </dgm:pt>
    <dgm:pt modelId="{0530B35D-8BFC-4B74-91DA-B19325A61DF3}" type="parTrans" cxnId="{4FA8A2B1-B9EA-40C6-B522-FFFE93CC450C}">
      <dgm:prSet/>
      <dgm:spPr/>
      <dgm:t>
        <a:bodyPr/>
        <a:lstStyle/>
        <a:p>
          <a:endParaRPr lang="en-US"/>
        </a:p>
      </dgm:t>
    </dgm:pt>
    <dgm:pt modelId="{78475D8B-7915-43D9-926A-FBD37733D069}" type="sibTrans" cxnId="{4FA8A2B1-B9EA-40C6-B522-FFFE93CC450C}">
      <dgm:prSet/>
      <dgm:spPr/>
      <dgm:t>
        <a:bodyPr/>
        <a:lstStyle/>
        <a:p>
          <a:endParaRPr lang="en-US"/>
        </a:p>
      </dgm:t>
    </dgm:pt>
    <dgm:pt modelId="{317AD07E-1830-4C0D-AC10-964DAA3CAEBC}">
      <dgm:prSet/>
      <dgm:spPr/>
      <dgm:t>
        <a:bodyPr/>
        <a:lstStyle/>
        <a:p>
          <a:r>
            <a:rPr lang="en-ZA">
              <a:hlinkClick xmlns:r="http://schemas.openxmlformats.org/officeDocument/2006/relationships" r:id="rId1"/>
            </a:rPr>
            <a:t>http://www.treasury.gov.za/divisions/ocpo/ostb/CurrentTenders.aspx</a:t>
          </a:r>
          <a:endParaRPr lang="en-US"/>
        </a:p>
      </dgm:t>
    </dgm:pt>
    <dgm:pt modelId="{D34C224F-E106-4E5A-93AE-604933C1D687}" type="parTrans" cxnId="{950ED7C7-697E-4C19-A626-4DBAE67EBA24}">
      <dgm:prSet/>
      <dgm:spPr/>
      <dgm:t>
        <a:bodyPr/>
        <a:lstStyle/>
        <a:p>
          <a:endParaRPr lang="en-US"/>
        </a:p>
      </dgm:t>
    </dgm:pt>
    <dgm:pt modelId="{69C7964F-F4A7-45C8-B07C-4999796432A1}" type="sibTrans" cxnId="{950ED7C7-697E-4C19-A626-4DBAE67EBA24}">
      <dgm:prSet/>
      <dgm:spPr/>
      <dgm:t>
        <a:bodyPr/>
        <a:lstStyle/>
        <a:p>
          <a:endParaRPr lang="en-US"/>
        </a:p>
      </dgm:t>
    </dgm:pt>
    <dgm:pt modelId="{A1731404-6A6B-4091-A1E8-EB5D7A7134C7}">
      <dgm:prSet/>
      <dgm:spPr/>
      <dgm:t>
        <a:bodyPr/>
        <a:lstStyle/>
        <a:p>
          <a:r>
            <a:rPr lang="en-ZA"/>
            <a:t>E-tenders: </a:t>
          </a:r>
          <a:r>
            <a:rPr lang="en-ZA">
              <a:hlinkClick xmlns:r="http://schemas.openxmlformats.org/officeDocument/2006/relationships" r:id="rId2"/>
            </a:rPr>
            <a:t>https://www.etenders.gov.za/</a:t>
          </a:r>
          <a:endParaRPr lang="en-US"/>
        </a:p>
      </dgm:t>
    </dgm:pt>
    <dgm:pt modelId="{13594B0F-50F3-49C9-B251-3D827C6F01A2}" type="parTrans" cxnId="{C5EFEA8A-FE81-44D7-BF9F-31AD316F6010}">
      <dgm:prSet/>
      <dgm:spPr/>
      <dgm:t>
        <a:bodyPr/>
        <a:lstStyle/>
        <a:p>
          <a:endParaRPr lang="en-US"/>
        </a:p>
      </dgm:t>
    </dgm:pt>
    <dgm:pt modelId="{4DDE6EE0-5918-44B8-A5A9-1E535E19000E}" type="sibTrans" cxnId="{C5EFEA8A-FE81-44D7-BF9F-31AD316F6010}">
      <dgm:prSet/>
      <dgm:spPr/>
      <dgm:t>
        <a:bodyPr/>
        <a:lstStyle/>
        <a:p>
          <a:endParaRPr lang="en-US"/>
        </a:p>
      </dgm:t>
    </dgm:pt>
    <dgm:pt modelId="{956A08E9-7ADB-4A20-9870-4C61668D55B7}" type="pres">
      <dgm:prSet presAssocID="{A44FDBBE-136F-45A6-A43D-EF49D87E8450}" presName="linear" presStyleCnt="0">
        <dgm:presLayoutVars>
          <dgm:dir/>
          <dgm:animLvl val="lvl"/>
          <dgm:resizeHandles val="exact"/>
        </dgm:presLayoutVars>
      </dgm:prSet>
      <dgm:spPr/>
    </dgm:pt>
    <dgm:pt modelId="{ACA7639B-37F4-4A0C-949B-45D3B4CE7ABA}" type="pres">
      <dgm:prSet presAssocID="{D188917C-9FCA-418D-B032-DE4AE15A5993}" presName="parentLin" presStyleCnt="0"/>
      <dgm:spPr/>
    </dgm:pt>
    <dgm:pt modelId="{11782EBE-A7B6-4589-89B9-74ADBAF60E00}" type="pres">
      <dgm:prSet presAssocID="{D188917C-9FCA-418D-B032-DE4AE15A5993}" presName="parentLeftMargin" presStyleLbl="node1" presStyleIdx="0" presStyleCnt="1"/>
      <dgm:spPr/>
    </dgm:pt>
    <dgm:pt modelId="{7A56DA51-8EDD-4E7B-9AE3-2264423A33C9}" type="pres">
      <dgm:prSet presAssocID="{D188917C-9FCA-418D-B032-DE4AE15A5993}" presName="parentText" presStyleLbl="node1" presStyleIdx="0" presStyleCnt="1">
        <dgm:presLayoutVars>
          <dgm:chMax val="0"/>
          <dgm:bulletEnabled val="1"/>
        </dgm:presLayoutVars>
      </dgm:prSet>
      <dgm:spPr/>
    </dgm:pt>
    <dgm:pt modelId="{DB6B372B-4FCE-4C5F-8B29-E1DAB7A74DF4}" type="pres">
      <dgm:prSet presAssocID="{D188917C-9FCA-418D-B032-DE4AE15A5993}" presName="negativeSpace" presStyleCnt="0"/>
      <dgm:spPr/>
    </dgm:pt>
    <dgm:pt modelId="{F40758EE-7F09-4243-92D3-74DA10FFEA20}" type="pres">
      <dgm:prSet presAssocID="{D188917C-9FCA-418D-B032-DE4AE15A5993}" presName="childText" presStyleLbl="conFgAcc1" presStyleIdx="0" presStyleCnt="1">
        <dgm:presLayoutVars>
          <dgm:bulletEnabled val="1"/>
        </dgm:presLayoutVars>
      </dgm:prSet>
      <dgm:spPr/>
    </dgm:pt>
  </dgm:ptLst>
  <dgm:cxnLst>
    <dgm:cxn modelId="{A9FB2A39-7490-45AF-93ED-9BCE145CF8D8}" srcId="{A44FDBBE-136F-45A6-A43D-EF49D87E8450}" destId="{D188917C-9FCA-418D-B032-DE4AE15A5993}" srcOrd="0" destOrd="0" parTransId="{D0152BCD-1ACA-4ED5-9BA5-054709424339}" sibTransId="{92F2CE92-F262-4859-A827-865D15B8BCA1}"/>
    <dgm:cxn modelId="{5C5AEF61-E2A9-46A4-AB48-415406D49408}" type="presOf" srcId="{D188917C-9FCA-418D-B032-DE4AE15A5993}" destId="{7A56DA51-8EDD-4E7B-9AE3-2264423A33C9}" srcOrd="1" destOrd="0" presId="urn:microsoft.com/office/officeart/2005/8/layout/list1"/>
    <dgm:cxn modelId="{E6DDE287-6DDD-45F7-B2FF-EC81DDEB2C46}" type="presOf" srcId="{9F20B7F1-A769-42D2-BB56-4BD63EA3AB36}" destId="{F40758EE-7F09-4243-92D3-74DA10FFEA20}" srcOrd="0" destOrd="0" presId="urn:microsoft.com/office/officeart/2005/8/layout/list1"/>
    <dgm:cxn modelId="{C5EFEA8A-FE81-44D7-BF9F-31AD316F6010}" srcId="{D188917C-9FCA-418D-B032-DE4AE15A5993}" destId="{A1731404-6A6B-4091-A1E8-EB5D7A7134C7}" srcOrd="2" destOrd="0" parTransId="{13594B0F-50F3-49C9-B251-3D827C6F01A2}" sibTransId="{4DDE6EE0-5918-44B8-A5A9-1E535E19000E}"/>
    <dgm:cxn modelId="{4FA8A2B1-B9EA-40C6-B522-FFFE93CC450C}" srcId="{D188917C-9FCA-418D-B032-DE4AE15A5993}" destId="{9F20B7F1-A769-42D2-BB56-4BD63EA3AB36}" srcOrd="0" destOrd="0" parTransId="{0530B35D-8BFC-4B74-91DA-B19325A61DF3}" sibTransId="{78475D8B-7915-43D9-926A-FBD37733D069}"/>
    <dgm:cxn modelId="{ACF7DBB5-D3CA-497D-A7DE-6D69438D9990}" type="presOf" srcId="{A44FDBBE-136F-45A6-A43D-EF49D87E8450}" destId="{956A08E9-7ADB-4A20-9870-4C61668D55B7}" srcOrd="0" destOrd="0" presId="urn:microsoft.com/office/officeart/2005/8/layout/list1"/>
    <dgm:cxn modelId="{AB27A0BB-F8A3-49A3-9AD1-413D70A6D610}" type="presOf" srcId="{A1731404-6A6B-4091-A1E8-EB5D7A7134C7}" destId="{F40758EE-7F09-4243-92D3-74DA10FFEA20}" srcOrd="0" destOrd="2" presId="urn:microsoft.com/office/officeart/2005/8/layout/list1"/>
    <dgm:cxn modelId="{950ED7C7-697E-4C19-A626-4DBAE67EBA24}" srcId="{D188917C-9FCA-418D-B032-DE4AE15A5993}" destId="{317AD07E-1830-4C0D-AC10-964DAA3CAEBC}" srcOrd="1" destOrd="0" parTransId="{D34C224F-E106-4E5A-93AE-604933C1D687}" sibTransId="{69C7964F-F4A7-45C8-B07C-4999796432A1}"/>
    <dgm:cxn modelId="{286A33E4-5A8F-4970-8496-56A0B3A08DA9}" type="presOf" srcId="{D188917C-9FCA-418D-B032-DE4AE15A5993}" destId="{11782EBE-A7B6-4589-89B9-74ADBAF60E00}" srcOrd="0" destOrd="0" presId="urn:microsoft.com/office/officeart/2005/8/layout/list1"/>
    <dgm:cxn modelId="{B088F4E7-4AE2-4425-B5EF-86EE43442CD9}" type="presOf" srcId="{317AD07E-1830-4C0D-AC10-964DAA3CAEBC}" destId="{F40758EE-7F09-4243-92D3-74DA10FFEA20}" srcOrd="0" destOrd="1" presId="urn:microsoft.com/office/officeart/2005/8/layout/list1"/>
    <dgm:cxn modelId="{92F42EA5-18DD-48C6-B248-2D672E30FEDB}" type="presParOf" srcId="{956A08E9-7ADB-4A20-9870-4C61668D55B7}" destId="{ACA7639B-37F4-4A0C-949B-45D3B4CE7ABA}" srcOrd="0" destOrd="0" presId="urn:microsoft.com/office/officeart/2005/8/layout/list1"/>
    <dgm:cxn modelId="{F2AFFD06-D94E-4EEE-9208-6F577346FCDD}" type="presParOf" srcId="{ACA7639B-37F4-4A0C-949B-45D3B4CE7ABA}" destId="{11782EBE-A7B6-4589-89B9-74ADBAF60E00}" srcOrd="0" destOrd="0" presId="urn:microsoft.com/office/officeart/2005/8/layout/list1"/>
    <dgm:cxn modelId="{10B53BE6-AA4D-4EEF-B2F3-47D8FBB013C7}" type="presParOf" srcId="{ACA7639B-37F4-4A0C-949B-45D3B4CE7ABA}" destId="{7A56DA51-8EDD-4E7B-9AE3-2264423A33C9}" srcOrd="1" destOrd="0" presId="urn:microsoft.com/office/officeart/2005/8/layout/list1"/>
    <dgm:cxn modelId="{F1ED4D2D-93F5-43D7-B6A6-5140DCE64786}" type="presParOf" srcId="{956A08E9-7ADB-4A20-9870-4C61668D55B7}" destId="{DB6B372B-4FCE-4C5F-8B29-E1DAB7A74DF4}" srcOrd="1" destOrd="0" presId="urn:microsoft.com/office/officeart/2005/8/layout/list1"/>
    <dgm:cxn modelId="{72FBB7FF-4BF6-4DCF-81A5-08F24D43569D}" type="presParOf" srcId="{956A08E9-7ADB-4A20-9870-4C61668D55B7}" destId="{F40758EE-7F09-4243-92D3-74DA10FFEA20}"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AD3DB61-37BA-455A-A4E5-72369D8FCF05}" type="doc">
      <dgm:prSet loTypeId="urn:microsoft.com/office/officeart/2005/8/layout/bProcess3" loCatId="process" qsTypeId="urn:microsoft.com/office/officeart/2005/8/quickstyle/simple1" qsCatId="simple" csTypeId="urn:microsoft.com/office/officeart/2005/8/colors/accent1_2" csCatId="accent1" phldr="1"/>
      <dgm:spPr/>
      <dgm:t>
        <a:bodyPr/>
        <a:lstStyle/>
        <a:p>
          <a:endParaRPr lang="en-ZA"/>
        </a:p>
      </dgm:t>
    </dgm:pt>
    <dgm:pt modelId="{D82A462D-793D-4C99-B052-B5E601A87681}">
      <dgm:prSet phldrT="[Text]" phldr="0"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endParaRPr lang="en-US" sz="1800" b="1" dirty="0"/>
        </a:p>
        <a:p>
          <a:r>
            <a:rPr lang="en-US" sz="1600" b="1" dirty="0"/>
            <a:t>Phase 1</a:t>
          </a:r>
        </a:p>
        <a:p>
          <a:r>
            <a:rPr lang="en-US" sz="1600" b="1" dirty="0"/>
            <a:t>Mandatory Requirements</a:t>
          </a:r>
        </a:p>
        <a:p>
          <a:r>
            <a:rPr lang="en-ZA" sz="1600" dirty="0">
              <a:effectLst/>
              <a:latin typeface="Aptos" panose="020B0004020202020204" pitchFamily="34" charset="0"/>
              <a:ea typeface="Calibri" panose="020F0502020204030204" pitchFamily="34" charset="0"/>
              <a:cs typeface="Arial" panose="020B0604020202020204" pitchFamily="34" charset="0"/>
            </a:rPr>
            <a:t>Compliance with mandatory and other bid requirements</a:t>
          </a:r>
        </a:p>
        <a:p>
          <a:endParaRPr lang="en-ZA" sz="1800" dirty="0">
            <a:effectLst/>
            <a:latin typeface="Aptos" panose="020B0004020202020204" pitchFamily="34" charset="0"/>
            <a:ea typeface="Calibri" panose="020F0502020204030204" pitchFamily="34" charset="0"/>
            <a:cs typeface="Arial" panose="020B0604020202020204" pitchFamily="34" charset="0"/>
          </a:endParaRPr>
        </a:p>
        <a:p>
          <a:endParaRPr lang="en-ZA" sz="1800" b="1" dirty="0"/>
        </a:p>
        <a:p>
          <a:endParaRPr lang="en-ZA" sz="1800" b="1" dirty="0"/>
        </a:p>
      </dgm:t>
    </dgm:pt>
    <dgm:pt modelId="{2302CFB1-B624-4B69-BB57-B5F6FCD8C29E}" type="parTrans" cxnId="{7E246411-4997-4A89-B8C4-A8DE9DFE2245}">
      <dgm:prSet/>
      <dgm:spPr/>
      <dgm:t>
        <a:bodyPr/>
        <a:lstStyle/>
        <a:p>
          <a:endParaRPr lang="en-ZA"/>
        </a:p>
      </dgm:t>
    </dgm:pt>
    <dgm:pt modelId="{8D8C128B-4DAB-4CC4-AB7D-B7C86592322C}" type="sibTrans" cxnId="{7E246411-4997-4A89-B8C4-A8DE9DFE2245}">
      <dgm:prSet/>
      <dgm:spPr/>
      <dgm:t>
        <a:bodyPr/>
        <a:lstStyle/>
        <a:p>
          <a:endParaRPr lang="en-ZA"/>
        </a:p>
      </dgm:t>
    </dgm:pt>
    <dgm:pt modelId="{20CB0EEB-5399-4241-A1A4-96CAC8986F08}">
      <dgm:prSet phldrT="[Text]" phldr="0"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pPr algn="ctr"/>
          <a:r>
            <a:rPr lang="en-US" sz="1600" b="1" dirty="0"/>
            <a:t>Phase 2</a:t>
          </a:r>
        </a:p>
        <a:p>
          <a:pPr algn="ctr"/>
          <a:r>
            <a:rPr lang="en-ZA" sz="1600" b="1" dirty="0"/>
            <a:t>Administration Requirements</a:t>
          </a:r>
        </a:p>
        <a:p>
          <a:pPr algn="ctr"/>
          <a:r>
            <a:rPr lang="en-GB" sz="1600" dirty="0">
              <a:effectLst/>
              <a:latin typeface="Aptos" panose="020B0004020202020204" pitchFamily="34" charset="0"/>
              <a:ea typeface="Calibri" panose="020F0502020204030204" pitchFamily="34" charset="0"/>
              <a:cs typeface="Arial" panose="020B0604020202020204" pitchFamily="34" charset="0"/>
            </a:rPr>
            <a:t>Compliance with the Administration documents requirements</a:t>
          </a:r>
        </a:p>
        <a:p>
          <a:pPr algn="ctr"/>
          <a:endParaRPr lang="en-ZA" sz="1800" b="1" dirty="0"/>
        </a:p>
      </dgm:t>
    </dgm:pt>
    <dgm:pt modelId="{F1647F43-CB43-4B70-9D22-A3EFCEECB64B}" type="parTrans" cxnId="{D0EE8454-2E92-49A9-A96D-3BFDF3E546FE}">
      <dgm:prSet/>
      <dgm:spPr/>
      <dgm:t>
        <a:bodyPr/>
        <a:lstStyle/>
        <a:p>
          <a:endParaRPr lang="en-ZA"/>
        </a:p>
      </dgm:t>
    </dgm:pt>
    <dgm:pt modelId="{B320D77F-E41B-4E9B-A123-0EFAA0C8A52C}" type="sibTrans" cxnId="{D0EE8454-2E92-49A9-A96D-3BFDF3E546FE}">
      <dgm:prSet/>
      <dgm:spPr>
        <a:ln>
          <a:solidFill>
            <a:srgbClr val="C00000"/>
          </a:solidFill>
          <a:tailEnd type="triangle"/>
        </a:ln>
      </dgm:spPr>
      <dgm:t>
        <a:bodyPr/>
        <a:lstStyle/>
        <a:p>
          <a:endParaRPr lang="en-ZA" b="0"/>
        </a:p>
      </dgm:t>
    </dgm:pt>
    <dgm:pt modelId="{059DF0EB-401E-45AF-ABF0-9F30190B2BAD}">
      <dgm:prSet phldrT="[Text]" phldr="0"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endParaRPr lang="en-US" sz="1800" b="1" dirty="0"/>
        </a:p>
        <a:p>
          <a:endParaRPr lang="en-US" sz="1800" b="1" dirty="0"/>
        </a:p>
        <a:p>
          <a:r>
            <a:rPr lang="en-US" sz="1600" b="1" dirty="0"/>
            <a:t>Phase 3</a:t>
          </a:r>
        </a:p>
        <a:p>
          <a:r>
            <a:rPr lang="en-ZA" sz="1600" b="1" dirty="0">
              <a:effectLst/>
              <a:latin typeface="Aptos" panose="020B0004020202020204" pitchFamily="34" charset="0"/>
              <a:ea typeface="Calibri" panose="020F0502020204030204" pitchFamily="34" charset="0"/>
              <a:cs typeface="Times New Roman" panose="02020603050405020304" pitchFamily="18" charset="0"/>
            </a:rPr>
            <a:t>Technical Compliance</a:t>
          </a:r>
        </a:p>
        <a:p>
          <a:r>
            <a:rPr lang="en-ZA" sz="1600" dirty="0">
              <a:effectLst/>
              <a:latin typeface="Aptos" panose="020B0004020202020204" pitchFamily="34" charset="0"/>
              <a:ea typeface="Calibri" panose="020F0502020204030204" pitchFamily="34" charset="0"/>
              <a:cs typeface="Times New Roman" panose="02020603050405020304" pitchFamily="18" charset="0"/>
            </a:rPr>
            <a:t>Compliance with the technical specifications and requirements</a:t>
          </a:r>
        </a:p>
        <a:p>
          <a:endParaRPr lang="en-ZA" sz="1800" dirty="0"/>
        </a:p>
        <a:p>
          <a:endParaRPr lang="en-ZA" sz="1600" dirty="0"/>
        </a:p>
        <a:p>
          <a:endParaRPr lang="en-ZA" sz="1600" dirty="0"/>
        </a:p>
      </dgm:t>
    </dgm:pt>
    <dgm:pt modelId="{36376F40-E7BA-4478-9CDB-E4C7C942D766}" type="parTrans" cxnId="{B4EDAA66-AB9C-4877-828F-131A6A9E0988}">
      <dgm:prSet/>
      <dgm:spPr/>
      <dgm:t>
        <a:bodyPr/>
        <a:lstStyle/>
        <a:p>
          <a:endParaRPr lang="en-ZA"/>
        </a:p>
      </dgm:t>
    </dgm:pt>
    <dgm:pt modelId="{2314DCE7-4294-43DE-B045-E5A8AB99AA5F}" type="sibTrans" cxnId="{B4EDAA66-AB9C-4877-828F-131A6A9E0988}">
      <dgm:prSet/>
      <dgm:spPr/>
      <dgm:t>
        <a:bodyPr/>
        <a:lstStyle/>
        <a:p>
          <a:endParaRPr lang="en-ZA"/>
        </a:p>
      </dgm:t>
    </dgm:pt>
    <dgm:pt modelId="{063B3E01-8426-4458-9C18-0CFA7A5591F7}">
      <dgm:prSet phldrT="[Text]" phldr="0" custT="1">
        <dgm:style>
          <a:lnRef idx="0">
            <a:scrgbClr r="0" g="0" b="0"/>
          </a:lnRef>
          <a:fillRef idx="0">
            <a:scrgbClr r="0" g="0" b="0"/>
          </a:fillRef>
          <a:effectRef idx="0">
            <a:scrgbClr r="0" g="0" b="0"/>
          </a:effectRef>
          <a:fontRef idx="minor">
            <a:schemeClr val="lt1"/>
          </a:fontRef>
        </dgm:style>
      </dgm:prSet>
      <dgm:spPr>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dgm:spPr>
      <dgm:t>
        <a:bodyPr/>
        <a:lstStyle/>
        <a:p>
          <a:r>
            <a:rPr lang="en-US" sz="1600" b="1" dirty="0"/>
            <a:t>Phase 4</a:t>
          </a:r>
        </a:p>
        <a:p>
          <a:r>
            <a:rPr lang="en-ZA" sz="1600" b="1" dirty="0">
              <a:effectLst/>
              <a:latin typeface="Aptos" panose="020B0004020202020204" pitchFamily="34" charset="0"/>
              <a:ea typeface="Calibri" panose="020F0502020204030204" pitchFamily="34" charset="0"/>
              <a:cs typeface="Times New Roman" panose="02020603050405020304" pitchFamily="18" charset="0"/>
            </a:rPr>
            <a:t>Price and Specific Goals</a:t>
          </a:r>
        </a:p>
        <a:p>
          <a:r>
            <a:rPr lang="en-GB" sz="1800" dirty="0">
              <a:effectLst/>
              <a:latin typeface="Aptos" panose="020B0004020202020204" pitchFamily="34" charset="0"/>
              <a:ea typeface="Calibri" panose="020F0502020204030204" pitchFamily="34" charset="0"/>
              <a:cs typeface="Arial" panose="020B0604020202020204" pitchFamily="34" charset="0"/>
            </a:rPr>
            <a:t>Bids evaluated in terms of the 90/10 preference system</a:t>
          </a:r>
          <a:r>
            <a:rPr lang="en-US" sz="1800" dirty="0"/>
            <a:t> </a:t>
          </a:r>
          <a:endParaRPr lang="en-ZA" sz="1800" dirty="0"/>
        </a:p>
      </dgm:t>
    </dgm:pt>
    <dgm:pt modelId="{AB2083C8-5DEB-4ED1-BD61-F785C0025871}" type="parTrans" cxnId="{DB5C4FAC-4141-41A2-890C-CF8BFBC7146E}">
      <dgm:prSet/>
      <dgm:spPr/>
      <dgm:t>
        <a:bodyPr/>
        <a:lstStyle/>
        <a:p>
          <a:endParaRPr lang="en-ZA"/>
        </a:p>
      </dgm:t>
    </dgm:pt>
    <dgm:pt modelId="{1AD89B53-4D18-4965-B64B-4BA4359687A5}" type="sibTrans" cxnId="{DB5C4FAC-4141-41A2-890C-CF8BFBC7146E}">
      <dgm:prSet/>
      <dgm:spPr/>
      <dgm:t>
        <a:bodyPr/>
        <a:lstStyle/>
        <a:p>
          <a:endParaRPr lang="en-ZA"/>
        </a:p>
      </dgm:t>
    </dgm:pt>
    <dgm:pt modelId="{CB43E36A-4B60-47EB-981E-F9E254B92B9A}" type="pres">
      <dgm:prSet presAssocID="{1AD3DB61-37BA-455A-A4E5-72369D8FCF05}" presName="Name0" presStyleCnt="0">
        <dgm:presLayoutVars>
          <dgm:dir/>
          <dgm:resizeHandles val="exact"/>
        </dgm:presLayoutVars>
      </dgm:prSet>
      <dgm:spPr/>
    </dgm:pt>
    <dgm:pt modelId="{45C3D1C5-1B0E-40C8-9150-1ED7BCE534EB}" type="pres">
      <dgm:prSet presAssocID="{D82A462D-793D-4C99-B052-B5E601A87681}" presName="node" presStyleLbl="node1" presStyleIdx="0" presStyleCnt="4" custScaleX="134827" custScaleY="141104">
        <dgm:presLayoutVars>
          <dgm:bulletEnabled val="1"/>
        </dgm:presLayoutVars>
      </dgm:prSet>
      <dgm:spPr/>
    </dgm:pt>
    <dgm:pt modelId="{1F342B40-369A-4151-BFC9-25334468A5EC}" type="pres">
      <dgm:prSet presAssocID="{8D8C128B-4DAB-4CC4-AB7D-B7C86592322C}" presName="sibTrans" presStyleLbl="sibTrans1D1" presStyleIdx="0" presStyleCnt="3"/>
      <dgm:spPr/>
    </dgm:pt>
    <dgm:pt modelId="{48AEA403-D1DA-48C5-B4A1-7C0D60CD39C2}" type="pres">
      <dgm:prSet presAssocID="{8D8C128B-4DAB-4CC4-AB7D-B7C86592322C}" presName="connectorText" presStyleLbl="sibTrans1D1" presStyleIdx="0" presStyleCnt="3"/>
      <dgm:spPr/>
    </dgm:pt>
    <dgm:pt modelId="{97C4DF7A-D40A-491D-84CB-FD59B461CF2A}" type="pres">
      <dgm:prSet presAssocID="{20CB0EEB-5399-4241-A1A4-96CAC8986F08}" presName="node" presStyleLbl="node1" presStyleIdx="1" presStyleCnt="4" custScaleX="136199" custScaleY="143224">
        <dgm:presLayoutVars>
          <dgm:bulletEnabled val="1"/>
        </dgm:presLayoutVars>
      </dgm:prSet>
      <dgm:spPr/>
    </dgm:pt>
    <dgm:pt modelId="{7485EBB2-7E2F-477C-A6DE-BA3076136A4A}" type="pres">
      <dgm:prSet presAssocID="{B320D77F-E41B-4E9B-A123-0EFAA0C8A52C}" presName="sibTrans" presStyleLbl="sibTrans1D1" presStyleIdx="1" presStyleCnt="3"/>
      <dgm:spPr/>
    </dgm:pt>
    <dgm:pt modelId="{113482C1-5735-4888-A0E7-51720AB2CD5C}" type="pres">
      <dgm:prSet presAssocID="{B320D77F-E41B-4E9B-A123-0EFAA0C8A52C}" presName="connectorText" presStyleLbl="sibTrans1D1" presStyleIdx="1" presStyleCnt="3"/>
      <dgm:spPr/>
    </dgm:pt>
    <dgm:pt modelId="{92C39E7C-DF88-487F-AEBD-65D428B04CF3}" type="pres">
      <dgm:prSet presAssocID="{059DF0EB-401E-45AF-ABF0-9F30190B2BAD}" presName="node" presStyleLbl="node1" presStyleIdx="2" presStyleCnt="4" custScaleX="134145" custScaleY="148033" custLinFactNeighborY="-2437">
        <dgm:presLayoutVars>
          <dgm:bulletEnabled val="1"/>
        </dgm:presLayoutVars>
      </dgm:prSet>
      <dgm:spPr/>
    </dgm:pt>
    <dgm:pt modelId="{4BF18360-FD79-482F-BE00-399D8A2CE26E}" type="pres">
      <dgm:prSet presAssocID="{2314DCE7-4294-43DE-B045-E5A8AB99AA5F}" presName="sibTrans" presStyleLbl="sibTrans1D1" presStyleIdx="2" presStyleCnt="3"/>
      <dgm:spPr/>
    </dgm:pt>
    <dgm:pt modelId="{6E0B7656-6EDA-4BFE-950D-28A3C84E3064}" type="pres">
      <dgm:prSet presAssocID="{2314DCE7-4294-43DE-B045-E5A8AB99AA5F}" presName="connectorText" presStyleLbl="sibTrans1D1" presStyleIdx="2" presStyleCnt="3"/>
      <dgm:spPr/>
    </dgm:pt>
    <dgm:pt modelId="{E1F907F4-9EF3-4B8C-AEC7-C4633E5A7653}" type="pres">
      <dgm:prSet presAssocID="{063B3E01-8426-4458-9C18-0CFA7A5591F7}" presName="node" presStyleLbl="node1" presStyleIdx="3" presStyleCnt="4" custScaleX="123492" custScaleY="142082">
        <dgm:presLayoutVars>
          <dgm:bulletEnabled val="1"/>
        </dgm:presLayoutVars>
      </dgm:prSet>
      <dgm:spPr/>
    </dgm:pt>
  </dgm:ptLst>
  <dgm:cxnLst>
    <dgm:cxn modelId="{A9BB0203-5F37-43EC-877B-AC2C60441FD0}" type="presOf" srcId="{1AD3DB61-37BA-455A-A4E5-72369D8FCF05}" destId="{CB43E36A-4B60-47EB-981E-F9E254B92B9A}" srcOrd="0" destOrd="0" presId="urn:microsoft.com/office/officeart/2005/8/layout/bProcess3"/>
    <dgm:cxn modelId="{24501A07-B98D-401D-B994-920270959624}" type="presOf" srcId="{8D8C128B-4DAB-4CC4-AB7D-B7C86592322C}" destId="{1F342B40-369A-4151-BFC9-25334468A5EC}" srcOrd="0" destOrd="0" presId="urn:microsoft.com/office/officeart/2005/8/layout/bProcess3"/>
    <dgm:cxn modelId="{7E246411-4997-4A89-B8C4-A8DE9DFE2245}" srcId="{1AD3DB61-37BA-455A-A4E5-72369D8FCF05}" destId="{D82A462D-793D-4C99-B052-B5E601A87681}" srcOrd="0" destOrd="0" parTransId="{2302CFB1-B624-4B69-BB57-B5F6FCD8C29E}" sibTransId="{8D8C128B-4DAB-4CC4-AB7D-B7C86592322C}"/>
    <dgm:cxn modelId="{A244611E-8F06-4C2A-AF85-DCDBB6EEBF0C}" type="presOf" srcId="{2314DCE7-4294-43DE-B045-E5A8AB99AA5F}" destId="{4BF18360-FD79-482F-BE00-399D8A2CE26E}" srcOrd="0" destOrd="0" presId="urn:microsoft.com/office/officeart/2005/8/layout/bProcess3"/>
    <dgm:cxn modelId="{AEB07F2C-CD98-41AE-BAF8-7222D6FD026A}" type="presOf" srcId="{063B3E01-8426-4458-9C18-0CFA7A5591F7}" destId="{E1F907F4-9EF3-4B8C-AEC7-C4633E5A7653}" srcOrd="0" destOrd="0" presId="urn:microsoft.com/office/officeart/2005/8/layout/bProcess3"/>
    <dgm:cxn modelId="{0F2D7939-DA63-4B4B-AC3F-0DD27C518A72}" type="presOf" srcId="{8D8C128B-4DAB-4CC4-AB7D-B7C86592322C}" destId="{48AEA403-D1DA-48C5-B4A1-7C0D60CD39C2}" srcOrd="1" destOrd="0" presId="urn:microsoft.com/office/officeart/2005/8/layout/bProcess3"/>
    <dgm:cxn modelId="{B6E1A243-21F3-4515-B4AF-466D3673D942}" type="presOf" srcId="{D82A462D-793D-4C99-B052-B5E601A87681}" destId="{45C3D1C5-1B0E-40C8-9150-1ED7BCE534EB}" srcOrd="0" destOrd="0" presId="urn:microsoft.com/office/officeart/2005/8/layout/bProcess3"/>
    <dgm:cxn modelId="{B4EDAA66-AB9C-4877-828F-131A6A9E0988}" srcId="{1AD3DB61-37BA-455A-A4E5-72369D8FCF05}" destId="{059DF0EB-401E-45AF-ABF0-9F30190B2BAD}" srcOrd="2" destOrd="0" parTransId="{36376F40-E7BA-4478-9CDB-E4C7C942D766}" sibTransId="{2314DCE7-4294-43DE-B045-E5A8AB99AA5F}"/>
    <dgm:cxn modelId="{4E50C053-C63F-476E-905C-7038B4B74BBC}" type="presOf" srcId="{059DF0EB-401E-45AF-ABF0-9F30190B2BAD}" destId="{92C39E7C-DF88-487F-AEBD-65D428B04CF3}" srcOrd="0" destOrd="0" presId="urn:microsoft.com/office/officeart/2005/8/layout/bProcess3"/>
    <dgm:cxn modelId="{D0EE8454-2E92-49A9-A96D-3BFDF3E546FE}" srcId="{1AD3DB61-37BA-455A-A4E5-72369D8FCF05}" destId="{20CB0EEB-5399-4241-A1A4-96CAC8986F08}" srcOrd="1" destOrd="0" parTransId="{F1647F43-CB43-4B70-9D22-A3EFCEECB64B}" sibTransId="{B320D77F-E41B-4E9B-A123-0EFAA0C8A52C}"/>
    <dgm:cxn modelId="{DB5C4FAC-4141-41A2-890C-CF8BFBC7146E}" srcId="{1AD3DB61-37BA-455A-A4E5-72369D8FCF05}" destId="{063B3E01-8426-4458-9C18-0CFA7A5591F7}" srcOrd="3" destOrd="0" parTransId="{AB2083C8-5DEB-4ED1-BD61-F785C0025871}" sibTransId="{1AD89B53-4D18-4965-B64B-4BA4359687A5}"/>
    <dgm:cxn modelId="{E26735C2-5224-4E3F-A2E7-220A6462C365}" type="presOf" srcId="{2314DCE7-4294-43DE-B045-E5A8AB99AA5F}" destId="{6E0B7656-6EDA-4BFE-950D-28A3C84E3064}" srcOrd="1" destOrd="0" presId="urn:microsoft.com/office/officeart/2005/8/layout/bProcess3"/>
    <dgm:cxn modelId="{C76711C3-094A-4EF5-9933-EAB80F3F7775}" type="presOf" srcId="{B320D77F-E41B-4E9B-A123-0EFAA0C8A52C}" destId="{113482C1-5735-4888-A0E7-51720AB2CD5C}" srcOrd="1" destOrd="0" presId="urn:microsoft.com/office/officeart/2005/8/layout/bProcess3"/>
    <dgm:cxn modelId="{4533BAE9-0F9F-4F99-BA49-C8B727DDDF25}" type="presOf" srcId="{B320D77F-E41B-4E9B-A123-0EFAA0C8A52C}" destId="{7485EBB2-7E2F-477C-A6DE-BA3076136A4A}" srcOrd="0" destOrd="0" presId="urn:microsoft.com/office/officeart/2005/8/layout/bProcess3"/>
    <dgm:cxn modelId="{948B5EF3-B3B5-4F9F-BD06-30CCC8557CCC}" type="presOf" srcId="{20CB0EEB-5399-4241-A1A4-96CAC8986F08}" destId="{97C4DF7A-D40A-491D-84CB-FD59B461CF2A}" srcOrd="0" destOrd="0" presId="urn:microsoft.com/office/officeart/2005/8/layout/bProcess3"/>
    <dgm:cxn modelId="{0FA697CD-8C20-4CCC-813A-F0EAD852EB4B}" type="presParOf" srcId="{CB43E36A-4B60-47EB-981E-F9E254B92B9A}" destId="{45C3D1C5-1B0E-40C8-9150-1ED7BCE534EB}" srcOrd="0" destOrd="0" presId="urn:microsoft.com/office/officeart/2005/8/layout/bProcess3"/>
    <dgm:cxn modelId="{6F39E5F9-53AF-4255-88CE-392023130963}" type="presParOf" srcId="{CB43E36A-4B60-47EB-981E-F9E254B92B9A}" destId="{1F342B40-369A-4151-BFC9-25334468A5EC}" srcOrd="1" destOrd="0" presId="urn:microsoft.com/office/officeart/2005/8/layout/bProcess3"/>
    <dgm:cxn modelId="{26E96CCF-E32D-421E-9C11-959B6B0004D0}" type="presParOf" srcId="{1F342B40-369A-4151-BFC9-25334468A5EC}" destId="{48AEA403-D1DA-48C5-B4A1-7C0D60CD39C2}" srcOrd="0" destOrd="0" presId="urn:microsoft.com/office/officeart/2005/8/layout/bProcess3"/>
    <dgm:cxn modelId="{F239F142-8D21-4E19-9628-AA5E00A07C85}" type="presParOf" srcId="{CB43E36A-4B60-47EB-981E-F9E254B92B9A}" destId="{97C4DF7A-D40A-491D-84CB-FD59B461CF2A}" srcOrd="2" destOrd="0" presId="urn:microsoft.com/office/officeart/2005/8/layout/bProcess3"/>
    <dgm:cxn modelId="{BB172806-734C-4373-ACA4-8B97CE2EB56A}" type="presParOf" srcId="{CB43E36A-4B60-47EB-981E-F9E254B92B9A}" destId="{7485EBB2-7E2F-477C-A6DE-BA3076136A4A}" srcOrd="3" destOrd="0" presId="urn:microsoft.com/office/officeart/2005/8/layout/bProcess3"/>
    <dgm:cxn modelId="{83C6313A-76A3-4411-A5DF-AEDFC2B0B70A}" type="presParOf" srcId="{7485EBB2-7E2F-477C-A6DE-BA3076136A4A}" destId="{113482C1-5735-4888-A0E7-51720AB2CD5C}" srcOrd="0" destOrd="0" presId="urn:microsoft.com/office/officeart/2005/8/layout/bProcess3"/>
    <dgm:cxn modelId="{667E105D-5EA4-4B91-92EA-550277A8AF4B}" type="presParOf" srcId="{CB43E36A-4B60-47EB-981E-F9E254B92B9A}" destId="{92C39E7C-DF88-487F-AEBD-65D428B04CF3}" srcOrd="4" destOrd="0" presId="urn:microsoft.com/office/officeart/2005/8/layout/bProcess3"/>
    <dgm:cxn modelId="{CAAE9AB8-C16E-4E0B-916F-BACBE2E2A1A3}" type="presParOf" srcId="{CB43E36A-4B60-47EB-981E-F9E254B92B9A}" destId="{4BF18360-FD79-482F-BE00-399D8A2CE26E}" srcOrd="5" destOrd="0" presId="urn:microsoft.com/office/officeart/2005/8/layout/bProcess3"/>
    <dgm:cxn modelId="{313A5228-4732-4229-9AC6-03AF6AB29D9D}" type="presParOf" srcId="{4BF18360-FD79-482F-BE00-399D8A2CE26E}" destId="{6E0B7656-6EDA-4BFE-950D-28A3C84E3064}" srcOrd="0" destOrd="0" presId="urn:microsoft.com/office/officeart/2005/8/layout/bProcess3"/>
    <dgm:cxn modelId="{638F3FE9-3EA9-43D1-B275-5BD514C93A6D}" type="presParOf" srcId="{CB43E36A-4B60-47EB-981E-F9E254B92B9A}" destId="{E1F907F4-9EF3-4B8C-AEC7-C4633E5A7653}" srcOrd="6" destOrd="0" presId="urn:microsoft.com/office/officeart/2005/8/layout/bProcess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EAB113D-0772-4312-95A3-C719C47BB379}" type="doc">
      <dgm:prSet loTypeId="urn:microsoft.com/office/officeart/2005/8/layout/default" loCatId="list" qsTypeId="urn:microsoft.com/office/officeart/2005/8/quickstyle/simple4" qsCatId="simple" csTypeId="urn:microsoft.com/office/officeart/2005/8/colors/accent1_2" csCatId="accent1"/>
      <dgm:spPr/>
      <dgm:t>
        <a:bodyPr/>
        <a:lstStyle/>
        <a:p>
          <a:endParaRPr lang="en-US"/>
        </a:p>
      </dgm:t>
    </dgm:pt>
    <dgm:pt modelId="{8E4F914A-E1E6-4CF4-AFD8-CB8EE2EE679B}">
      <dgm:prSet/>
      <dgm:spPr/>
      <dgm:t>
        <a:bodyPr/>
        <a:lstStyle/>
        <a:p>
          <a:pPr>
            <a:lnSpc>
              <a:spcPct val="100000"/>
            </a:lnSpc>
          </a:pPr>
          <a:r>
            <a:rPr lang="en-US" b="1" i="0" baseline="0"/>
            <a:t>9. </a:t>
          </a:r>
          <a:r>
            <a:rPr lang="en-US" b="1"/>
            <a:t>Right of Award</a:t>
          </a:r>
          <a:endParaRPr lang="en-US"/>
        </a:p>
      </dgm:t>
    </dgm:pt>
    <dgm:pt modelId="{4B17F162-9014-47E4-9738-66E33AB766A3}" type="parTrans" cxnId="{C40AF3F0-5307-43F6-9EAD-C7199A5410FF}">
      <dgm:prSet/>
      <dgm:spPr/>
      <dgm:t>
        <a:bodyPr/>
        <a:lstStyle/>
        <a:p>
          <a:endParaRPr lang="en-US"/>
        </a:p>
      </dgm:t>
    </dgm:pt>
    <dgm:pt modelId="{011FE5DB-FEE0-484B-B6D6-AF977F8A30AF}" type="sibTrans" cxnId="{C40AF3F0-5307-43F6-9EAD-C7199A5410FF}">
      <dgm:prSet/>
      <dgm:spPr/>
      <dgm:t>
        <a:bodyPr/>
        <a:lstStyle/>
        <a:p>
          <a:endParaRPr lang="en-US"/>
        </a:p>
      </dgm:t>
    </dgm:pt>
    <dgm:pt modelId="{72173FD7-CEAE-4FED-9AAF-31923FAA09DE}">
      <dgm:prSet/>
      <dgm:spPr/>
      <dgm:t>
        <a:bodyPr/>
        <a:lstStyle/>
        <a:p>
          <a:pPr>
            <a:lnSpc>
              <a:spcPct val="100000"/>
            </a:lnSpc>
          </a:pPr>
          <a:r>
            <a:rPr lang="en-US" b="1" i="0" baseline="0"/>
            <a:t>The State reserves its following rights -:</a:t>
          </a:r>
          <a:endParaRPr lang="en-US"/>
        </a:p>
      </dgm:t>
    </dgm:pt>
    <dgm:pt modelId="{AB900771-43A4-454E-8886-EEEC41EA373C}" type="parTrans" cxnId="{D8CC7637-77E5-4011-BA02-D155E32E19B4}">
      <dgm:prSet/>
      <dgm:spPr/>
      <dgm:t>
        <a:bodyPr/>
        <a:lstStyle/>
        <a:p>
          <a:endParaRPr lang="en-US"/>
        </a:p>
      </dgm:t>
    </dgm:pt>
    <dgm:pt modelId="{2D657A0F-831E-4207-92A3-E9D31B159807}" type="sibTrans" cxnId="{D8CC7637-77E5-4011-BA02-D155E32E19B4}">
      <dgm:prSet/>
      <dgm:spPr/>
      <dgm:t>
        <a:bodyPr/>
        <a:lstStyle/>
        <a:p>
          <a:endParaRPr lang="en-US"/>
        </a:p>
      </dgm:t>
    </dgm:pt>
    <dgm:pt modelId="{FDFD8BD0-1751-4990-A540-004B9CD8E2EE}">
      <dgm:prSet/>
      <dgm:spPr/>
      <dgm:t>
        <a:bodyPr/>
        <a:lstStyle/>
        <a:p>
          <a:pPr>
            <a:lnSpc>
              <a:spcPct val="100000"/>
            </a:lnSpc>
          </a:pPr>
          <a:r>
            <a:rPr lang="en-US" b="0" i="0" baseline="0"/>
            <a:t>To award the bid in part or in full,</a:t>
          </a:r>
          <a:endParaRPr lang="en-US"/>
        </a:p>
      </dgm:t>
    </dgm:pt>
    <dgm:pt modelId="{4FDF7113-3E10-42D2-B1FB-A6B588B9D86B}" type="parTrans" cxnId="{AB30C9D7-DF59-4048-BDD7-5AC3F4D47EA1}">
      <dgm:prSet/>
      <dgm:spPr/>
      <dgm:t>
        <a:bodyPr/>
        <a:lstStyle/>
        <a:p>
          <a:endParaRPr lang="en-US"/>
        </a:p>
      </dgm:t>
    </dgm:pt>
    <dgm:pt modelId="{915263B1-4FD9-460F-B0EE-FA75D02B11A6}" type="sibTrans" cxnId="{AB30C9D7-DF59-4048-BDD7-5AC3F4D47EA1}">
      <dgm:prSet/>
      <dgm:spPr/>
      <dgm:t>
        <a:bodyPr/>
        <a:lstStyle/>
        <a:p>
          <a:endParaRPr lang="en-US"/>
        </a:p>
      </dgm:t>
    </dgm:pt>
    <dgm:pt modelId="{CECA32C8-2518-48D1-AED6-B18543F2DB28}">
      <dgm:prSet/>
      <dgm:spPr/>
      <dgm:t>
        <a:bodyPr/>
        <a:lstStyle/>
        <a:p>
          <a:pPr>
            <a:lnSpc>
              <a:spcPct val="100000"/>
            </a:lnSpc>
          </a:pPr>
          <a:r>
            <a:rPr lang="en-US" b="0" i="0" baseline="0"/>
            <a:t>Not to make any award in this bid or accept any bids submitted,</a:t>
          </a:r>
          <a:endParaRPr lang="en-US"/>
        </a:p>
      </dgm:t>
    </dgm:pt>
    <dgm:pt modelId="{8FF590B8-0CDF-49CD-8769-14CE93FABB07}" type="parTrans" cxnId="{48CB142D-228A-4D91-A3F8-7CF5748DEB01}">
      <dgm:prSet/>
      <dgm:spPr/>
      <dgm:t>
        <a:bodyPr/>
        <a:lstStyle/>
        <a:p>
          <a:endParaRPr lang="en-US"/>
        </a:p>
      </dgm:t>
    </dgm:pt>
    <dgm:pt modelId="{EE49E8A3-0ADA-49AC-BB67-9CC7EE485BBF}" type="sibTrans" cxnId="{48CB142D-228A-4D91-A3F8-7CF5748DEB01}">
      <dgm:prSet/>
      <dgm:spPr/>
      <dgm:t>
        <a:bodyPr/>
        <a:lstStyle/>
        <a:p>
          <a:endParaRPr lang="en-US"/>
        </a:p>
      </dgm:t>
    </dgm:pt>
    <dgm:pt modelId="{75B269BC-8368-41F4-8884-FAD3A3CE30BC}">
      <dgm:prSet/>
      <dgm:spPr/>
      <dgm:t>
        <a:bodyPr/>
        <a:lstStyle/>
        <a:p>
          <a:pPr>
            <a:lnSpc>
              <a:spcPct val="100000"/>
            </a:lnSpc>
          </a:pPr>
          <a:r>
            <a:rPr lang="en-US" b="0" i="0" baseline="0"/>
            <a:t>Request further technical information from any bidder after the closing date,</a:t>
          </a:r>
          <a:endParaRPr lang="en-US"/>
        </a:p>
      </dgm:t>
    </dgm:pt>
    <dgm:pt modelId="{D06C2377-FF10-48F8-9319-7A2A4573389E}" type="parTrans" cxnId="{6AA5F948-2F12-4868-980E-C8DF90803A13}">
      <dgm:prSet/>
      <dgm:spPr/>
      <dgm:t>
        <a:bodyPr/>
        <a:lstStyle/>
        <a:p>
          <a:endParaRPr lang="en-US"/>
        </a:p>
      </dgm:t>
    </dgm:pt>
    <dgm:pt modelId="{7A290EB1-D1F7-4C5E-B334-7ECC2C327F36}" type="sibTrans" cxnId="{6AA5F948-2F12-4868-980E-C8DF90803A13}">
      <dgm:prSet/>
      <dgm:spPr/>
      <dgm:t>
        <a:bodyPr/>
        <a:lstStyle/>
        <a:p>
          <a:endParaRPr lang="en-US"/>
        </a:p>
      </dgm:t>
    </dgm:pt>
    <dgm:pt modelId="{2034BA61-52D4-4E0B-8039-4EF47D143600}">
      <dgm:prSet/>
      <dgm:spPr/>
      <dgm:t>
        <a:bodyPr/>
        <a:lstStyle/>
        <a:p>
          <a:pPr>
            <a:lnSpc>
              <a:spcPct val="100000"/>
            </a:lnSpc>
          </a:pPr>
          <a:r>
            <a:rPr lang="en-US" b="0" i="0" baseline="0"/>
            <a:t>Verify information and documentation of the bidder(s),</a:t>
          </a:r>
          <a:endParaRPr lang="en-US"/>
        </a:p>
      </dgm:t>
    </dgm:pt>
    <dgm:pt modelId="{D8808527-CCB1-4D9E-8505-630D7EE959EF}" type="parTrans" cxnId="{9A0DFB5A-A976-441F-ACB8-FF0C6A4BF773}">
      <dgm:prSet/>
      <dgm:spPr/>
      <dgm:t>
        <a:bodyPr/>
        <a:lstStyle/>
        <a:p>
          <a:endParaRPr lang="en-US"/>
        </a:p>
      </dgm:t>
    </dgm:pt>
    <dgm:pt modelId="{93463A54-4F16-4459-9863-A23BE2454F81}" type="sibTrans" cxnId="{9A0DFB5A-A976-441F-ACB8-FF0C6A4BF773}">
      <dgm:prSet/>
      <dgm:spPr/>
      <dgm:t>
        <a:bodyPr/>
        <a:lstStyle/>
        <a:p>
          <a:endParaRPr lang="en-US"/>
        </a:p>
      </dgm:t>
    </dgm:pt>
    <dgm:pt modelId="{9AB34D9B-42B9-400F-B9DA-86FD1E4E1C3F}">
      <dgm:prSet/>
      <dgm:spPr/>
      <dgm:t>
        <a:bodyPr/>
        <a:lstStyle/>
        <a:p>
          <a:pPr>
            <a:lnSpc>
              <a:spcPct val="100000"/>
            </a:lnSpc>
          </a:pPr>
          <a:r>
            <a:rPr lang="en-US" b="0" i="0" baseline="0"/>
            <a:t>Not to accept any of the bids submitted,</a:t>
          </a:r>
          <a:endParaRPr lang="en-US"/>
        </a:p>
      </dgm:t>
    </dgm:pt>
    <dgm:pt modelId="{12CA1EDD-8FF8-4375-9C6E-587D096A9733}" type="parTrans" cxnId="{C29508B6-04DC-41F6-905A-22B3AF7A9491}">
      <dgm:prSet/>
      <dgm:spPr/>
      <dgm:t>
        <a:bodyPr/>
        <a:lstStyle/>
        <a:p>
          <a:endParaRPr lang="en-US"/>
        </a:p>
      </dgm:t>
    </dgm:pt>
    <dgm:pt modelId="{D08787D8-3B61-4C14-B65F-22B8890148C0}" type="sibTrans" cxnId="{C29508B6-04DC-41F6-905A-22B3AF7A9491}">
      <dgm:prSet/>
      <dgm:spPr/>
      <dgm:t>
        <a:bodyPr/>
        <a:lstStyle/>
        <a:p>
          <a:endParaRPr lang="en-US"/>
        </a:p>
      </dgm:t>
    </dgm:pt>
    <dgm:pt modelId="{525030D0-D684-4D76-BD7D-AD38D922AEA7}">
      <dgm:prSet/>
      <dgm:spPr/>
      <dgm:t>
        <a:bodyPr/>
        <a:lstStyle/>
        <a:p>
          <a:pPr>
            <a:lnSpc>
              <a:spcPct val="100000"/>
            </a:lnSpc>
          </a:pPr>
          <a:r>
            <a:rPr lang="en-US" b="0" i="0" baseline="0"/>
            <a:t>To withdraw or amend any of the bid conditions by notice in writing to all bidders prior to closing of the bid and post award, and</a:t>
          </a:r>
          <a:endParaRPr lang="en-US"/>
        </a:p>
      </dgm:t>
    </dgm:pt>
    <dgm:pt modelId="{B9468F1E-2091-46E9-9BEE-7406E9D628C7}" type="parTrans" cxnId="{9551A8B5-EC62-4D01-A5DA-5641FDDC85E6}">
      <dgm:prSet/>
      <dgm:spPr/>
      <dgm:t>
        <a:bodyPr/>
        <a:lstStyle/>
        <a:p>
          <a:endParaRPr lang="en-US"/>
        </a:p>
      </dgm:t>
    </dgm:pt>
    <dgm:pt modelId="{3AB4C8C6-644C-42A1-8F08-518032FDA842}" type="sibTrans" cxnId="{9551A8B5-EC62-4D01-A5DA-5641FDDC85E6}">
      <dgm:prSet/>
      <dgm:spPr/>
      <dgm:t>
        <a:bodyPr/>
        <a:lstStyle/>
        <a:p>
          <a:endParaRPr lang="en-US"/>
        </a:p>
      </dgm:t>
    </dgm:pt>
    <dgm:pt modelId="{58C057E2-9A38-49FF-AF68-277103FB1B7E}">
      <dgm:prSet/>
      <dgm:spPr/>
      <dgm:t>
        <a:bodyPr/>
        <a:lstStyle/>
        <a:p>
          <a:pPr>
            <a:lnSpc>
              <a:spcPct val="100000"/>
            </a:lnSpc>
          </a:pPr>
          <a:r>
            <a:rPr lang="en-US" b="0" i="0" baseline="0"/>
            <a:t>If an incorrect award has been made to remedy the matter in any lawful manner it may deem fit.</a:t>
          </a:r>
          <a:endParaRPr lang="en-US"/>
        </a:p>
      </dgm:t>
    </dgm:pt>
    <dgm:pt modelId="{B569158C-6710-4415-B690-0418008DC988}" type="parTrans" cxnId="{29F89740-FCE6-46BE-84ED-9A0E67312DDB}">
      <dgm:prSet/>
      <dgm:spPr/>
      <dgm:t>
        <a:bodyPr/>
        <a:lstStyle/>
        <a:p>
          <a:endParaRPr lang="en-US"/>
        </a:p>
      </dgm:t>
    </dgm:pt>
    <dgm:pt modelId="{316AFDB9-891F-4994-A859-BB4761BEE73B}" type="sibTrans" cxnId="{29F89740-FCE6-46BE-84ED-9A0E67312DDB}">
      <dgm:prSet/>
      <dgm:spPr/>
      <dgm:t>
        <a:bodyPr/>
        <a:lstStyle/>
        <a:p>
          <a:endParaRPr lang="en-US"/>
        </a:p>
      </dgm:t>
    </dgm:pt>
    <dgm:pt modelId="{FBD89703-95D7-4253-B409-A903755D5304}" type="pres">
      <dgm:prSet presAssocID="{AEAB113D-0772-4312-95A3-C719C47BB379}" presName="diagram" presStyleCnt="0">
        <dgm:presLayoutVars>
          <dgm:dir/>
          <dgm:resizeHandles val="exact"/>
        </dgm:presLayoutVars>
      </dgm:prSet>
      <dgm:spPr/>
    </dgm:pt>
    <dgm:pt modelId="{A75EDD91-F321-43DF-B2FE-885FD9723A37}" type="pres">
      <dgm:prSet presAssocID="{8E4F914A-E1E6-4CF4-AFD8-CB8EE2EE679B}" presName="node" presStyleLbl="node1" presStyleIdx="0" presStyleCnt="2">
        <dgm:presLayoutVars>
          <dgm:bulletEnabled val="1"/>
        </dgm:presLayoutVars>
      </dgm:prSet>
      <dgm:spPr/>
    </dgm:pt>
    <dgm:pt modelId="{FF0462CA-6264-4355-9429-0D171F58C08C}" type="pres">
      <dgm:prSet presAssocID="{011FE5DB-FEE0-484B-B6D6-AF977F8A30AF}" presName="sibTrans" presStyleCnt="0"/>
      <dgm:spPr/>
    </dgm:pt>
    <dgm:pt modelId="{CD171A5C-C5BB-4C00-B795-B385B5437593}" type="pres">
      <dgm:prSet presAssocID="{72173FD7-CEAE-4FED-9AAF-31923FAA09DE}" presName="node" presStyleLbl="node1" presStyleIdx="1" presStyleCnt="2">
        <dgm:presLayoutVars>
          <dgm:bulletEnabled val="1"/>
        </dgm:presLayoutVars>
      </dgm:prSet>
      <dgm:spPr/>
    </dgm:pt>
  </dgm:ptLst>
  <dgm:cxnLst>
    <dgm:cxn modelId="{7B6DDA08-7284-4F99-930D-AE847A2FBA92}" type="presOf" srcId="{9AB34D9B-42B9-400F-B9DA-86FD1E4E1C3F}" destId="{CD171A5C-C5BB-4C00-B795-B385B5437593}" srcOrd="0" destOrd="5" presId="urn:microsoft.com/office/officeart/2005/8/layout/default"/>
    <dgm:cxn modelId="{6E785F24-1A4B-44EE-BD54-A396189DEA34}" type="presOf" srcId="{FDFD8BD0-1751-4990-A540-004B9CD8E2EE}" destId="{CD171A5C-C5BB-4C00-B795-B385B5437593}" srcOrd="0" destOrd="1" presId="urn:microsoft.com/office/officeart/2005/8/layout/default"/>
    <dgm:cxn modelId="{BECDE02C-628A-449F-8244-1FE74DE399AA}" type="presOf" srcId="{75B269BC-8368-41F4-8884-FAD3A3CE30BC}" destId="{CD171A5C-C5BB-4C00-B795-B385B5437593}" srcOrd="0" destOrd="3" presId="urn:microsoft.com/office/officeart/2005/8/layout/default"/>
    <dgm:cxn modelId="{48CB142D-228A-4D91-A3F8-7CF5748DEB01}" srcId="{72173FD7-CEAE-4FED-9AAF-31923FAA09DE}" destId="{CECA32C8-2518-48D1-AED6-B18543F2DB28}" srcOrd="1" destOrd="0" parTransId="{8FF590B8-0CDF-49CD-8769-14CE93FABB07}" sibTransId="{EE49E8A3-0ADA-49AC-BB67-9CC7EE485BBF}"/>
    <dgm:cxn modelId="{D8CC7637-77E5-4011-BA02-D155E32E19B4}" srcId="{AEAB113D-0772-4312-95A3-C719C47BB379}" destId="{72173FD7-CEAE-4FED-9AAF-31923FAA09DE}" srcOrd="1" destOrd="0" parTransId="{AB900771-43A4-454E-8886-EEEC41EA373C}" sibTransId="{2D657A0F-831E-4207-92A3-E9D31B159807}"/>
    <dgm:cxn modelId="{29F89740-FCE6-46BE-84ED-9A0E67312DDB}" srcId="{72173FD7-CEAE-4FED-9AAF-31923FAA09DE}" destId="{58C057E2-9A38-49FF-AF68-277103FB1B7E}" srcOrd="6" destOrd="0" parTransId="{B569158C-6710-4415-B690-0418008DC988}" sibTransId="{316AFDB9-891F-4994-A859-BB4761BEE73B}"/>
    <dgm:cxn modelId="{694DE368-C6C1-43FD-97FE-C37D4ED9D1BC}" type="presOf" srcId="{2034BA61-52D4-4E0B-8039-4EF47D143600}" destId="{CD171A5C-C5BB-4C00-B795-B385B5437593}" srcOrd="0" destOrd="4" presId="urn:microsoft.com/office/officeart/2005/8/layout/default"/>
    <dgm:cxn modelId="{6AA5F948-2F12-4868-980E-C8DF90803A13}" srcId="{72173FD7-CEAE-4FED-9AAF-31923FAA09DE}" destId="{75B269BC-8368-41F4-8884-FAD3A3CE30BC}" srcOrd="2" destOrd="0" parTransId="{D06C2377-FF10-48F8-9319-7A2A4573389E}" sibTransId="{7A290EB1-D1F7-4C5E-B334-7ECC2C327F36}"/>
    <dgm:cxn modelId="{A7029B6A-B592-4395-BF6C-6FD23BDE66F0}" type="presOf" srcId="{58C057E2-9A38-49FF-AF68-277103FB1B7E}" destId="{CD171A5C-C5BB-4C00-B795-B385B5437593}" srcOrd="0" destOrd="7" presId="urn:microsoft.com/office/officeart/2005/8/layout/default"/>
    <dgm:cxn modelId="{AD8D2779-D987-43D9-B1E4-E3A03EB51457}" type="presOf" srcId="{AEAB113D-0772-4312-95A3-C719C47BB379}" destId="{FBD89703-95D7-4253-B409-A903755D5304}" srcOrd="0" destOrd="0" presId="urn:microsoft.com/office/officeart/2005/8/layout/default"/>
    <dgm:cxn modelId="{9A0DFB5A-A976-441F-ACB8-FF0C6A4BF773}" srcId="{72173FD7-CEAE-4FED-9AAF-31923FAA09DE}" destId="{2034BA61-52D4-4E0B-8039-4EF47D143600}" srcOrd="3" destOrd="0" parTransId="{D8808527-CCB1-4D9E-8505-630D7EE959EF}" sibTransId="{93463A54-4F16-4459-9863-A23BE2454F81}"/>
    <dgm:cxn modelId="{0442E17E-C51E-40DB-8B0D-5E8C944CF2DD}" type="presOf" srcId="{CECA32C8-2518-48D1-AED6-B18543F2DB28}" destId="{CD171A5C-C5BB-4C00-B795-B385B5437593}" srcOrd="0" destOrd="2" presId="urn:microsoft.com/office/officeart/2005/8/layout/default"/>
    <dgm:cxn modelId="{9551A8B5-EC62-4D01-A5DA-5641FDDC85E6}" srcId="{72173FD7-CEAE-4FED-9AAF-31923FAA09DE}" destId="{525030D0-D684-4D76-BD7D-AD38D922AEA7}" srcOrd="5" destOrd="0" parTransId="{B9468F1E-2091-46E9-9BEE-7406E9D628C7}" sibTransId="{3AB4C8C6-644C-42A1-8F08-518032FDA842}"/>
    <dgm:cxn modelId="{C29508B6-04DC-41F6-905A-22B3AF7A9491}" srcId="{72173FD7-CEAE-4FED-9AAF-31923FAA09DE}" destId="{9AB34D9B-42B9-400F-B9DA-86FD1E4E1C3F}" srcOrd="4" destOrd="0" parTransId="{12CA1EDD-8FF8-4375-9C6E-587D096A9733}" sibTransId="{D08787D8-3B61-4C14-B65F-22B8890148C0}"/>
    <dgm:cxn modelId="{97FE7ACB-AD97-4470-91B9-C3CA9A479DA0}" type="presOf" srcId="{525030D0-D684-4D76-BD7D-AD38D922AEA7}" destId="{CD171A5C-C5BB-4C00-B795-B385B5437593}" srcOrd="0" destOrd="6" presId="urn:microsoft.com/office/officeart/2005/8/layout/default"/>
    <dgm:cxn modelId="{AB30C9D7-DF59-4048-BDD7-5AC3F4D47EA1}" srcId="{72173FD7-CEAE-4FED-9AAF-31923FAA09DE}" destId="{FDFD8BD0-1751-4990-A540-004B9CD8E2EE}" srcOrd="0" destOrd="0" parTransId="{4FDF7113-3E10-42D2-B1FB-A6B588B9D86B}" sibTransId="{915263B1-4FD9-460F-B0EE-FA75D02B11A6}"/>
    <dgm:cxn modelId="{DC5BA8E4-4561-47DE-8031-85916C5ADBF3}" type="presOf" srcId="{72173FD7-CEAE-4FED-9AAF-31923FAA09DE}" destId="{CD171A5C-C5BB-4C00-B795-B385B5437593}" srcOrd="0" destOrd="0" presId="urn:microsoft.com/office/officeart/2005/8/layout/default"/>
    <dgm:cxn modelId="{C40AF3F0-5307-43F6-9EAD-C7199A5410FF}" srcId="{AEAB113D-0772-4312-95A3-C719C47BB379}" destId="{8E4F914A-E1E6-4CF4-AFD8-CB8EE2EE679B}" srcOrd="0" destOrd="0" parTransId="{4B17F162-9014-47E4-9738-66E33AB766A3}" sibTransId="{011FE5DB-FEE0-484B-B6D6-AF977F8A30AF}"/>
    <dgm:cxn modelId="{B34461FA-7F8B-4A15-A119-3280FAA532F5}" type="presOf" srcId="{8E4F914A-E1E6-4CF4-AFD8-CB8EE2EE679B}" destId="{A75EDD91-F321-43DF-B2FE-885FD9723A37}" srcOrd="0" destOrd="0" presId="urn:microsoft.com/office/officeart/2005/8/layout/default"/>
    <dgm:cxn modelId="{00DDE998-3FA0-4C9B-98A4-1CB721DEB279}" type="presParOf" srcId="{FBD89703-95D7-4253-B409-A903755D5304}" destId="{A75EDD91-F321-43DF-B2FE-885FD9723A37}" srcOrd="0" destOrd="0" presId="urn:microsoft.com/office/officeart/2005/8/layout/default"/>
    <dgm:cxn modelId="{2F5C0017-C069-44B8-AE53-370D52259E35}" type="presParOf" srcId="{FBD89703-95D7-4253-B409-A903755D5304}" destId="{FF0462CA-6264-4355-9429-0D171F58C08C}" srcOrd="1" destOrd="0" presId="urn:microsoft.com/office/officeart/2005/8/layout/default"/>
    <dgm:cxn modelId="{EAED5195-7D2A-4E2E-811B-28E496870105}" type="presParOf" srcId="{FBD89703-95D7-4253-B409-A903755D5304}" destId="{CD171A5C-C5BB-4C00-B795-B385B5437593}"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78CA2E1-2953-40EA-A1AE-AC406A6F787C}">
      <dsp:nvSpPr>
        <dsp:cNvPr id="0" name=""/>
        <dsp:cNvSpPr/>
      </dsp:nvSpPr>
      <dsp:spPr>
        <a:xfrm>
          <a:off x="0" y="2362"/>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0E266427-5088-45EB-A76A-D4F2342F459B}">
      <dsp:nvSpPr>
        <dsp:cNvPr id="0" name=""/>
        <dsp:cNvSpPr/>
      </dsp:nvSpPr>
      <dsp:spPr>
        <a:xfrm>
          <a:off x="0" y="2362"/>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1" i="0" kern="1200" baseline="0"/>
            <a:t>AGENDA</a:t>
          </a:r>
          <a:endParaRPr lang="en-US" sz="2000" kern="1200"/>
        </a:p>
      </dsp:txBody>
      <dsp:txXfrm>
        <a:off x="0" y="2362"/>
        <a:ext cx="11644221" cy="439517"/>
      </dsp:txXfrm>
    </dsp:sp>
    <dsp:sp modelId="{E1AEC5C2-87CF-4356-BF40-702316D4CBD1}">
      <dsp:nvSpPr>
        <dsp:cNvPr id="0" name=""/>
        <dsp:cNvSpPr/>
      </dsp:nvSpPr>
      <dsp:spPr>
        <a:xfrm>
          <a:off x="0" y="441880"/>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B700F67-8326-40B1-9B4F-984C6B2CC596}">
      <dsp:nvSpPr>
        <dsp:cNvPr id="0" name=""/>
        <dsp:cNvSpPr/>
      </dsp:nvSpPr>
      <dsp:spPr>
        <a:xfrm>
          <a:off x="0" y="441880"/>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baseline="0"/>
            <a:t>1. Opening, welcome and Introductions</a:t>
          </a:r>
          <a:endParaRPr lang="en-US" sz="2000" kern="1200"/>
        </a:p>
      </dsp:txBody>
      <dsp:txXfrm>
        <a:off x="0" y="441880"/>
        <a:ext cx="11644221" cy="439517"/>
      </dsp:txXfrm>
    </dsp:sp>
    <dsp:sp modelId="{99CEF0D4-421C-445A-9C57-4C5F8ECBEF9E}">
      <dsp:nvSpPr>
        <dsp:cNvPr id="0" name=""/>
        <dsp:cNvSpPr/>
      </dsp:nvSpPr>
      <dsp:spPr>
        <a:xfrm>
          <a:off x="0" y="881397"/>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585166DB-E7A7-46F5-9F99-6CB226EFA273}">
      <dsp:nvSpPr>
        <dsp:cNvPr id="0" name=""/>
        <dsp:cNvSpPr/>
      </dsp:nvSpPr>
      <dsp:spPr>
        <a:xfrm>
          <a:off x="0" y="881397"/>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baseline="0"/>
            <a:t>2. Purpose of the RFP</a:t>
          </a:r>
          <a:endParaRPr lang="en-US" sz="2000" kern="1200"/>
        </a:p>
      </dsp:txBody>
      <dsp:txXfrm>
        <a:off x="0" y="881397"/>
        <a:ext cx="11644221" cy="439517"/>
      </dsp:txXfrm>
    </dsp:sp>
    <dsp:sp modelId="{F3E4A51A-5122-418A-903F-A415D1D22B2C}">
      <dsp:nvSpPr>
        <dsp:cNvPr id="0" name=""/>
        <dsp:cNvSpPr/>
      </dsp:nvSpPr>
      <dsp:spPr>
        <a:xfrm>
          <a:off x="0" y="1320915"/>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A60F57A2-9325-40AB-9C8A-B581BD84B11A}">
      <dsp:nvSpPr>
        <dsp:cNvPr id="0" name=""/>
        <dsp:cNvSpPr/>
      </dsp:nvSpPr>
      <dsp:spPr>
        <a:xfrm>
          <a:off x="0" y="1320915"/>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baseline="0"/>
            <a:t>3. Duration of the Contract </a:t>
          </a:r>
          <a:endParaRPr lang="en-US" sz="2000" kern="1200"/>
        </a:p>
      </dsp:txBody>
      <dsp:txXfrm>
        <a:off x="0" y="1320915"/>
        <a:ext cx="11644221" cy="439517"/>
      </dsp:txXfrm>
    </dsp:sp>
    <dsp:sp modelId="{9940564B-5ED4-4BA0-8531-596D4387B266}">
      <dsp:nvSpPr>
        <dsp:cNvPr id="0" name=""/>
        <dsp:cNvSpPr/>
      </dsp:nvSpPr>
      <dsp:spPr>
        <a:xfrm>
          <a:off x="0" y="1760432"/>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3939BD2-E831-4A59-B248-83A99140C0E7}">
      <dsp:nvSpPr>
        <dsp:cNvPr id="0" name=""/>
        <dsp:cNvSpPr/>
      </dsp:nvSpPr>
      <dsp:spPr>
        <a:xfrm>
          <a:off x="0" y="1760432"/>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baseline="0"/>
            <a:t>4.  Bid Timelines</a:t>
          </a:r>
          <a:endParaRPr lang="en-US" sz="2000" kern="1200"/>
        </a:p>
      </dsp:txBody>
      <dsp:txXfrm>
        <a:off x="0" y="1760432"/>
        <a:ext cx="11644221" cy="439517"/>
      </dsp:txXfrm>
    </dsp:sp>
    <dsp:sp modelId="{C5CD18EB-B139-4711-B4AC-61E72D06AC48}">
      <dsp:nvSpPr>
        <dsp:cNvPr id="0" name=""/>
        <dsp:cNvSpPr/>
      </dsp:nvSpPr>
      <dsp:spPr>
        <a:xfrm>
          <a:off x="0" y="2199950"/>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960E2C2C-B1D4-426C-8159-E03BB165DE0C}">
      <dsp:nvSpPr>
        <dsp:cNvPr id="0" name=""/>
        <dsp:cNvSpPr/>
      </dsp:nvSpPr>
      <dsp:spPr>
        <a:xfrm>
          <a:off x="0" y="2199950"/>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baseline="0"/>
            <a:t>5.  How to access the Tender Document</a:t>
          </a:r>
          <a:endParaRPr lang="en-US" sz="2000" kern="1200"/>
        </a:p>
      </dsp:txBody>
      <dsp:txXfrm>
        <a:off x="0" y="2199950"/>
        <a:ext cx="11644221" cy="439517"/>
      </dsp:txXfrm>
    </dsp:sp>
    <dsp:sp modelId="{1B08A9B6-C1A6-42C4-B1FC-4F9C5D80AD71}">
      <dsp:nvSpPr>
        <dsp:cNvPr id="0" name=""/>
        <dsp:cNvSpPr/>
      </dsp:nvSpPr>
      <dsp:spPr>
        <a:xfrm>
          <a:off x="0" y="2639467"/>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FCA5A90-591B-4844-B723-A1C762C51937}">
      <dsp:nvSpPr>
        <dsp:cNvPr id="0" name=""/>
        <dsp:cNvSpPr/>
      </dsp:nvSpPr>
      <dsp:spPr>
        <a:xfrm>
          <a:off x="0" y="2639467"/>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baseline="0"/>
            <a:t>6.  Technical Specification and Scope of Work</a:t>
          </a:r>
          <a:endParaRPr lang="en-US" sz="2000" kern="1200"/>
        </a:p>
      </dsp:txBody>
      <dsp:txXfrm>
        <a:off x="0" y="2639467"/>
        <a:ext cx="11644221" cy="439517"/>
      </dsp:txXfrm>
    </dsp:sp>
    <dsp:sp modelId="{9DA57CCB-76E2-488B-96E1-1C080B6C7C52}">
      <dsp:nvSpPr>
        <dsp:cNvPr id="0" name=""/>
        <dsp:cNvSpPr/>
      </dsp:nvSpPr>
      <dsp:spPr>
        <a:xfrm>
          <a:off x="0" y="3078985"/>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661FB3A-8785-4053-9B72-B002EEA4263E}">
      <dsp:nvSpPr>
        <dsp:cNvPr id="0" name=""/>
        <dsp:cNvSpPr/>
      </dsp:nvSpPr>
      <dsp:spPr>
        <a:xfrm>
          <a:off x="0" y="3078985"/>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baseline="0"/>
            <a:t>7. Evaluation Criteria as per SCC</a:t>
          </a:r>
          <a:endParaRPr lang="en-US" sz="2000" kern="1200"/>
        </a:p>
      </dsp:txBody>
      <dsp:txXfrm>
        <a:off x="0" y="3078985"/>
        <a:ext cx="11644221" cy="439517"/>
      </dsp:txXfrm>
    </dsp:sp>
    <dsp:sp modelId="{0387FFE1-468F-4E8B-ABFA-C1441047E584}">
      <dsp:nvSpPr>
        <dsp:cNvPr id="0" name=""/>
        <dsp:cNvSpPr/>
      </dsp:nvSpPr>
      <dsp:spPr>
        <a:xfrm>
          <a:off x="0" y="3518502"/>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F316D53E-2E16-4F77-ABB8-691B74F1E90D}">
      <dsp:nvSpPr>
        <dsp:cNvPr id="0" name=""/>
        <dsp:cNvSpPr/>
      </dsp:nvSpPr>
      <dsp:spPr>
        <a:xfrm>
          <a:off x="0" y="3518502"/>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b="0" i="0" kern="1200" baseline="0"/>
            <a:t>8. Terms and Conditions </a:t>
          </a:r>
          <a:endParaRPr lang="en-US" sz="2000" kern="1200"/>
        </a:p>
      </dsp:txBody>
      <dsp:txXfrm>
        <a:off x="0" y="3518502"/>
        <a:ext cx="11644221" cy="439517"/>
      </dsp:txXfrm>
    </dsp:sp>
    <dsp:sp modelId="{1937A614-90DD-4D2C-A5B1-E7FE52DA0218}">
      <dsp:nvSpPr>
        <dsp:cNvPr id="0" name=""/>
        <dsp:cNvSpPr/>
      </dsp:nvSpPr>
      <dsp:spPr>
        <a:xfrm>
          <a:off x="0" y="3958020"/>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B47242CD-A388-4CFF-9CCE-4FCE82006D03}">
      <dsp:nvSpPr>
        <dsp:cNvPr id="0" name=""/>
        <dsp:cNvSpPr/>
      </dsp:nvSpPr>
      <dsp:spPr>
        <a:xfrm>
          <a:off x="0" y="3958020"/>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GB" sz="2000" kern="1200"/>
            <a:t>9</a:t>
          </a:r>
          <a:r>
            <a:rPr lang="en-GB" sz="2000" b="0" i="0" kern="1200" baseline="0"/>
            <a:t>. Question and Answers</a:t>
          </a:r>
          <a:endParaRPr lang="en-US" sz="2000" kern="1200"/>
        </a:p>
      </dsp:txBody>
      <dsp:txXfrm>
        <a:off x="0" y="3958020"/>
        <a:ext cx="11644221" cy="439517"/>
      </dsp:txXfrm>
    </dsp:sp>
    <dsp:sp modelId="{2C1A204A-B419-4F23-9C49-2342FB935D6C}">
      <dsp:nvSpPr>
        <dsp:cNvPr id="0" name=""/>
        <dsp:cNvSpPr/>
      </dsp:nvSpPr>
      <dsp:spPr>
        <a:xfrm>
          <a:off x="0" y="4397537"/>
          <a:ext cx="11644221" cy="0"/>
        </a:xfrm>
        <a:prstGeom prst="line">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w="6350" cap="flat" cmpd="sng" algn="ctr">
          <a:solidFill>
            <a:schemeClr val="accent1">
              <a:hueOff val="0"/>
              <a:satOff val="0"/>
              <a:lumOff val="0"/>
              <a:alphaOff val="0"/>
            </a:schemeClr>
          </a:solidFill>
          <a:prstDash val="solid"/>
          <a:miter lim="800000"/>
        </a:ln>
        <a:effectLst>
          <a:outerShdw blurRad="57150" dist="19050" dir="5400000" algn="ctr" rotWithShape="0">
            <a:srgbClr val="000000">
              <a:alpha val="63000"/>
            </a:srgbClr>
          </a:outerShdw>
        </a:effectLst>
      </dsp:spPr>
      <dsp:style>
        <a:lnRef idx="1">
          <a:scrgbClr r="0" g="0" b="0"/>
        </a:lnRef>
        <a:fillRef idx="3">
          <a:scrgbClr r="0" g="0" b="0"/>
        </a:fillRef>
        <a:effectRef idx="3">
          <a:scrgbClr r="0" g="0" b="0"/>
        </a:effectRef>
        <a:fontRef idx="minor">
          <a:schemeClr val="lt1"/>
        </a:fontRef>
      </dsp:style>
    </dsp:sp>
    <dsp:sp modelId="{67AB1748-3D00-4F65-A6C3-4C7CED39FDB0}">
      <dsp:nvSpPr>
        <dsp:cNvPr id="0" name=""/>
        <dsp:cNvSpPr/>
      </dsp:nvSpPr>
      <dsp:spPr>
        <a:xfrm>
          <a:off x="0" y="4397537"/>
          <a:ext cx="11644221" cy="439517"/>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t" anchorCtr="0">
          <a:noAutofit/>
        </a:bodyPr>
        <a:lstStyle/>
        <a:p>
          <a:pPr marL="0" lvl="0" indent="0" algn="l" defTabSz="889000">
            <a:lnSpc>
              <a:spcPct val="90000"/>
            </a:lnSpc>
            <a:spcBef>
              <a:spcPct val="0"/>
            </a:spcBef>
            <a:spcAft>
              <a:spcPct val="35000"/>
            </a:spcAft>
            <a:buNone/>
          </a:pPr>
          <a:r>
            <a:rPr lang="en-ZA" sz="2000" b="0" i="0" kern="1200" baseline="0"/>
            <a:t>10. Closure </a:t>
          </a:r>
          <a:endParaRPr lang="en-US" sz="2000" kern="1200"/>
        </a:p>
      </dsp:txBody>
      <dsp:txXfrm>
        <a:off x="0" y="4397537"/>
        <a:ext cx="11644221" cy="4395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40758EE-7F09-4243-92D3-74DA10FFEA20}">
      <dsp:nvSpPr>
        <dsp:cNvPr id="0" name=""/>
        <dsp:cNvSpPr/>
      </dsp:nvSpPr>
      <dsp:spPr>
        <a:xfrm>
          <a:off x="0" y="1659208"/>
          <a:ext cx="11644221" cy="1890000"/>
        </a:xfrm>
        <a:prstGeom prst="rect">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3721" tIns="520700" rIns="903721" bIns="177800" numCol="1" spcCol="1270" anchor="t" anchorCtr="0">
          <a:noAutofit/>
        </a:bodyPr>
        <a:lstStyle/>
        <a:p>
          <a:pPr marL="228600" lvl="1" indent="-228600" algn="l" defTabSz="1111250">
            <a:lnSpc>
              <a:spcPct val="90000"/>
            </a:lnSpc>
            <a:spcBef>
              <a:spcPct val="0"/>
            </a:spcBef>
            <a:spcAft>
              <a:spcPct val="15000"/>
            </a:spcAft>
            <a:buChar char="•"/>
          </a:pPr>
          <a:r>
            <a:rPr lang="en-GB" sz="2500" kern="1200"/>
            <a:t>National Treasury website</a:t>
          </a:r>
          <a:endParaRPr lang="en-US" sz="2500" kern="1200"/>
        </a:p>
        <a:p>
          <a:pPr marL="228600" lvl="1" indent="-228600" algn="l" defTabSz="1111250">
            <a:lnSpc>
              <a:spcPct val="90000"/>
            </a:lnSpc>
            <a:spcBef>
              <a:spcPct val="0"/>
            </a:spcBef>
            <a:spcAft>
              <a:spcPct val="15000"/>
            </a:spcAft>
            <a:buChar char="•"/>
          </a:pPr>
          <a:r>
            <a:rPr lang="en-ZA" sz="2500" kern="1200">
              <a:hlinkClick xmlns:r="http://schemas.openxmlformats.org/officeDocument/2006/relationships" r:id="rId1"/>
            </a:rPr>
            <a:t>http://www.treasury.gov.za/divisions/ocpo/ostb/CurrentTenders.aspx</a:t>
          </a:r>
          <a:endParaRPr lang="en-US" sz="2500" kern="1200"/>
        </a:p>
        <a:p>
          <a:pPr marL="228600" lvl="1" indent="-228600" algn="l" defTabSz="1111250">
            <a:lnSpc>
              <a:spcPct val="90000"/>
            </a:lnSpc>
            <a:spcBef>
              <a:spcPct val="0"/>
            </a:spcBef>
            <a:spcAft>
              <a:spcPct val="15000"/>
            </a:spcAft>
            <a:buChar char="•"/>
          </a:pPr>
          <a:r>
            <a:rPr lang="en-ZA" sz="2500" kern="1200"/>
            <a:t>E-tenders: </a:t>
          </a:r>
          <a:r>
            <a:rPr lang="en-ZA" sz="2500" kern="1200">
              <a:hlinkClick xmlns:r="http://schemas.openxmlformats.org/officeDocument/2006/relationships" r:id="rId2"/>
            </a:rPr>
            <a:t>https://www.etenders.gov.za/</a:t>
          </a:r>
          <a:endParaRPr lang="en-US" sz="2500" kern="1200"/>
        </a:p>
      </dsp:txBody>
      <dsp:txXfrm>
        <a:off x="0" y="1659208"/>
        <a:ext cx="11644221" cy="1890000"/>
      </dsp:txXfrm>
    </dsp:sp>
    <dsp:sp modelId="{7A56DA51-8EDD-4E7B-9AE3-2264423A33C9}">
      <dsp:nvSpPr>
        <dsp:cNvPr id="0" name=""/>
        <dsp:cNvSpPr/>
      </dsp:nvSpPr>
      <dsp:spPr>
        <a:xfrm>
          <a:off x="582211" y="1290208"/>
          <a:ext cx="8150954" cy="738000"/>
        </a:xfrm>
        <a:prstGeom prst="round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08087" tIns="0" rIns="308087" bIns="0" numCol="1" spcCol="1270" anchor="ctr" anchorCtr="0">
          <a:noAutofit/>
        </a:bodyPr>
        <a:lstStyle/>
        <a:p>
          <a:pPr marL="0" lvl="0" indent="0" algn="l" defTabSz="1111250">
            <a:lnSpc>
              <a:spcPct val="90000"/>
            </a:lnSpc>
            <a:spcBef>
              <a:spcPct val="0"/>
            </a:spcBef>
            <a:spcAft>
              <a:spcPct val="35000"/>
            </a:spcAft>
            <a:buNone/>
          </a:pPr>
          <a:r>
            <a:rPr lang="en-ZA" sz="2500" b="1" kern="1200"/>
            <a:t>5. Where bid documents can be obtained:</a:t>
          </a:r>
          <a:endParaRPr lang="en-US" sz="2500" kern="1200"/>
        </a:p>
      </dsp:txBody>
      <dsp:txXfrm>
        <a:off x="618237" y="1326234"/>
        <a:ext cx="8078902" cy="66594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F342B40-369A-4151-BFC9-25334468A5EC}">
      <dsp:nvSpPr>
        <dsp:cNvPr id="0" name=""/>
        <dsp:cNvSpPr/>
      </dsp:nvSpPr>
      <dsp:spPr>
        <a:xfrm>
          <a:off x="3576569" y="943043"/>
          <a:ext cx="480327" cy="91440"/>
        </a:xfrm>
        <a:custGeom>
          <a:avLst/>
          <a:gdLst/>
          <a:ahLst/>
          <a:cxnLst/>
          <a:rect l="0" t="0" r="0" b="0"/>
          <a:pathLst>
            <a:path>
              <a:moveTo>
                <a:pt x="0" y="45720"/>
              </a:moveTo>
              <a:lnTo>
                <a:pt x="480327" y="45720"/>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3803960" y="986206"/>
        <a:ext cx="25546" cy="5114"/>
      </dsp:txXfrm>
    </dsp:sp>
    <dsp:sp modelId="{45C3D1C5-1B0E-40C8-9150-1ED7BCE534EB}">
      <dsp:nvSpPr>
        <dsp:cNvPr id="0" name=""/>
        <dsp:cNvSpPr/>
      </dsp:nvSpPr>
      <dsp:spPr>
        <a:xfrm>
          <a:off x="583290" y="48408"/>
          <a:ext cx="2995079" cy="1880710"/>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600" b="1" kern="1200" dirty="0"/>
            <a:t>Phase 1</a:t>
          </a:r>
        </a:p>
        <a:p>
          <a:pPr marL="0" lvl="0" indent="0" algn="ctr" defTabSz="800100">
            <a:lnSpc>
              <a:spcPct val="90000"/>
            </a:lnSpc>
            <a:spcBef>
              <a:spcPct val="0"/>
            </a:spcBef>
            <a:spcAft>
              <a:spcPct val="35000"/>
            </a:spcAft>
            <a:buNone/>
          </a:pPr>
          <a:r>
            <a:rPr lang="en-US" sz="1600" b="1" kern="1200" dirty="0"/>
            <a:t>Mandatory Requirements</a:t>
          </a:r>
        </a:p>
        <a:p>
          <a:pPr marL="0" lvl="0" indent="0" algn="ctr" defTabSz="800100">
            <a:lnSpc>
              <a:spcPct val="90000"/>
            </a:lnSpc>
            <a:spcBef>
              <a:spcPct val="0"/>
            </a:spcBef>
            <a:spcAft>
              <a:spcPct val="35000"/>
            </a:spcAft>
            <a:buNone/>
          </a:pPr>
          <a:r>
            <a:rPr lang="en-ZA" sz="1600" kern="1200" dirty="0">
              <a:effectLst/>
              <a:latin typeface="Aptos" panose="020B0004020202020204" pitchFamily="34" charset="0"/>
              <a:ea typeface="Calibri" panose="020F0502020204030204" pitchFamily="34" charset="0"/>
              <a:cs typeface="Arial" panose="020B0604020202020204" pitchFamily="34" charset="0"/>
            </a:rPr>
            <a:t>Compliance with mandatory and other bid requirements</a:t>
          </a:r>
        </a:p>
        <a:p>
          <a:pPr marL="0" lvl="0" indent="0" algn="ctr" defTabSz="800100">
            <a:lnSpc>
              <a:spcPct val="90000"/>
            </a:lnSpc>
            <a:spcBef>
              <a:spcPct val="0"/>
            </a:spcBef>
            <a:spcAft>
              <a:spcPct val="35000"/>
            </a:spcAft>
            <a:buNone/>
          </a:pPr>
          <a:endParaRPr lang="en-ZA" sz="1800" kern="1200" dirty="0">
            <a:effectLst/>
            <a:latin typeface="Aptos" panose="020B0004020202020204" pitchFamily="34" charset="0"/>
            <a:ea typeface="Calibri" panose="020F0502020204030204" pitchFamily="34" charset="0"/>
            <a:cs typeface="Arial" panose="020B0604020202020204" pitchFamily="34" charset="0"/>
          </a:endParaRPr>
        </a:p>
        <a:p>
          <a:pPr marL="0" lvl="0" indent="0" algn="ctr" defTabSz="800100">
            <a:lnSpc>
              <a:spcPct val="90000"/>
            </a:lnSpc>
            <a:spcBef>
              <a:spcPct val="0"/>
            </a:spcBef>
            <a:spcAft>
              <a:spcPct val="35000"/>
            </a:spcAft>
            <a:buNone/>
          </a:pPr>
          <a:endParaRPr lang="en-ZA" sz="1800" b="1" kern="1200" dirty="0"/>
        </a:p>
        <a:p>
          <a:pPr marL="0" lvl="0" indent="0" algn="ctr" defTabSz="800100">
            <a:lnSpc>
              <a:spcPct val="90000"/>
            </a:lnSpc>
            <a:spcBef>
              <a:spcPct val="0"/>
            </a:spcBef>
            <a:spcAft>
              <a:spcPct val="35000"/>
            </a:spcAft>
            <a:buNone/>
          </a:pPr>
          <a:endParaRPr lang="en-ZA" sz="1800" b="1" kern="1200" dirty="0"/>
        </a:p>
      </dsp:txBody>
      <dsp:txXfrm>
        <a:off x="583290" y="48408"/>
        <a:ext cx="2995079" cy="1880710"/>
      </dsp:txXfrm>
    </dsp:sp>
    <dsp:sp modelId="{7485EBB2-7E2F-477C-A6DE-BA3076136A4A}">
      <dsp:nvSpPr>
        <dsp:cNvPr id="0" name=""/>
        <dsp:cNvSpPr/>
      </dsp:nvSpPr>
      <dsp:spPr>
        <a:xfrm>
          <a:off x="7113054" y="940812"/>
          <a:ext cx="480327" cy="91440"/>
        </a:xfrm>
        <a:custGeom>
          <a:avLst/>
          <a:gdLst/>
          <a:ahLst/>
          <a:cxnLst/>
          <a:rect l="0" t="0" r="0" b="0"/>
          <a:pathLst>
            <a:path>
              <a:moveTo>
                <a:pt x="0" y="47951"/>
              </a:moveTo>
              <a:lnTo>
                <a:pt x="257263" y="47951"/>
              </a:lnTo>
              <a:lnTo>
                <a:pt x="257263" y="45720"/>
              </a:lnTo>
              <a:lnTo>
                <a:pt x="480327" y="45720"/>
              </a:lnTo>
            </a:path>
          </a:pathLst>
        </a:custGeom>
        <a:noFill/>
        <a:ln w="6350" cap="flat" cmpd="sng" algn="ctr">
          <a:solidFill>
            <a:srgbClr val="C00000"/>
          </a:solidFill>
          <a:prstDash val="solid"/>
          <a:miter lim="800000"/>
          <a:tailEnd type="triangle"/>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b="0" kern="1200"/>
        </a:p>
      </dsp:txBody>
      <dsp:txXfrm>
        <a:off x="7340445" y="983975"/>
        <a:ext cx="25546" cy="5114"/>
      </dsp:txXfrm>
    </dsp:sp>
    <dsp:sp modelId="{97C4DF7A-D40A-491D-84CB-FD59B461CF2A}">
      <dsp:nvSpPr>
        <dsp:cNvPr id="0" name=""/>
        <dsp:cNvSpPr/>
      </dsp:nvSpPr>
      <dsp:spPr>
        <a:xfrm>
          <a:off x="4089297" y="34279"/>
          <a:ext cx="3025557" cy="1908967"/>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Phase 2</a:t>
          </a:r>
        </a:p>
        <a:p>
          <a:pPr marL="0" lvl="0" indent="0" algn="ctr" defTabSz="711200">
            <a:lnSpc>
              <a:spcPct val="90000"/>
            </a:lnSpc>
            <a:spcBef>
              <a:spcPct val="0"/>
            </a:spcBef>
            <a:spcAft>
              <a:spcPct val="35000"/>
            </a:spcAft>
            <a:buNone/>
          </a:pPr>
          <a:r>
            <a:rPr lang="en-ZA" sz="1600" b="1" kern="1200" dirty="0"/>
            <a:t>Administration Requirements</a:t>
          </a:r>
        </a:p>
        <a:p>
          <a:pPr marL="0" lvl="0" indent="0" algn="ctr" defTabSz="711200">
            <a:lnSpc>
              <a:spcPct val="90000"/>
            </a:lnSpc>
            <a:spcBef>
              <a:spcPct val="0"/>
            </a:spcBef>
            <a:spcAft>
              <a:spcPct val="35000"/>
            </a:spcAft>
            <a:buNone/>
          </a:pPr>
          <a:r>
            <a:rPr lang="en-GB" sz="1600" kern="1200" dirty="0">
              <a:effectLst/>
              <a:latin typeface="Aptos" panose="020B0004020202020204" pitchFamily="34" charset="0"/>
              <a:ea typeface="Calibri" panose="020F0502020204030204" pitchFamily="34" charset="0"/>
              <a:cs typeface="Arial" panose="020B0604020202020204" pitchFamily="34" charset="0"/>
            </a:rPr>
            <a:t>Compliance with the Administration documents requirements</a:t>
          </a:r>
        </a:p>
        <a:p>
          <a:pPr marL="0" lvl="0" indent="0" algn="ctr" defTabSz="711200">
            <a:lnSpc>
              <a:spcPct val="90000"/>
            </a:lnSpc>
            <a:spcBef>
              <a:spcPct val="0"/>
            </a:spcBef>
            <a:spcAft>
              <a:spcPct val="35000"/>
            </a:spcAft>
            <a:buNone/>
          </a:pPr>
          <a:endParaRPr lang="en-ZA" sz="1800" b="1" kern="1200" dirty="0"/>
        </a:p>
      </dsp:txBody>
      <dsp:txXfrm>
        <a:off x="4089297" y="34279"/>
        <a:ext cx="3025557" cy="1908967"/>
      </dsp:txXfrm>
    </dsp:sp>
    <dsp:sp modelId="{4BF18360-FD79-482F-BE00-399D8A2CE26E}">
      <dsp:nvSpPr>
        <dsp:cNvPr id="0" name=""/>
        <dsp:cNvSpPr/>
      </dsp:nvSpPr>
      <dsp:spPr>
        <a:xfrm>
          <a:off x="1954930" y="1971264"/>
          <a:ext cx="7160816" cy="482558"/>
        </a:xfrm>
        <a:custGeom>
          <a:avLst/>
          <a:gdLst/>
          <a:ahLst/>
          <a:cxnLst/>
          <a:rect l="0" t="0" r="0" b="0"/>
          <a:pathLst>
            <a:path>
              <a:moveTo>
                <a:pt x="7160816" y="0"/>
              </a:moveTo>
              <a:lnTo>
                <a:pt x="7160816" y="258379"/>
              </a:lnTo>
              <a:lnTo>
                <a:pt x="0" y="258379"/>
              </a:lnTo>
              <a:lnTo>
                <a:pt x="0" y="482558"/>
              </a:lnTo>
            </a:path>
          </a:pathLst>
        </a:custGeom>
        <a:noFill/>
        <a:ln w="6350" cap="flat" cmpd="sng" algn="ctr">
          <a:solidFill>
            <a:schemeClr val="accent1">
              <a:hueOff val="0"/>
              <a:satOff val="0"/>
              <a:lumOff val="0"/>
              <a:alphaOff val="0"/>
            </a:schemeClr>
          </a:solidFill>
          <a:prstDash val="solid"/>
          <a:miter lim="800000"/>
          <a:tailEnd type="arrow"/>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en-ZA" sz="500" kern="1200"/>
        </a:p>
      </dsp:txBody>
      <dsp:txXfrm>
        <a:off x="5355859" y="2209986"/>
        <a:ext cx="358958" cy="5114"/>
      </dsp:txXfrm>
    </dsp:sp>
    <dsp:sp modelId="{92C39E7C-DF88-487F-AEBD-65D428B04CF3}">
      <dsp:nvSpPr>
        <dsp:cNvPr id="0" name=""/>
        <dsp:cNvSpPr/>
      </dsp:nvSpPr>
      <dsp:spPr>
        <a:xfrm>
          <a:off x="7625782" y="0"/>
          <a:ext cx="2979929" cy="1973064"/>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28016" tIns="128016" rIns="128016" bIns="128016" numCol="1" spcCol="1270" anchor="ctr" anchorCtr="0">
          <a:noAutofit/>
        </a:bodyPr>
        <a:lstStyle/>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endParaRPr lang="en-US" sz="1800" b="1" kern="1200" dirty="0"/>
        </a:p>
        <a:p>
          <a:pPr marL="0" lvl="0" indent="0" algn="ctr" defTabSz="800100">
            <a:lnSpc>
              <a:spcPct val="90000"/>
            </a:lnSpc>
            <a:spcBef>
              <a:spcPct val="0"/>
            </a:spcBef>
            <a:spcAft>
              <a:spcPct val="35000"/>
            </a:spcAft>
            <a:buNone/>
          </a:pPr>
          <a:r>
            <a:rPr lang="en-US" sz="1600" b="1" kern="1200" dirty="0"/>
            <a:t>Phase 3</a:t>
          </a:r>
        </a:p>
        <a:p>
          <a:pPr marL="0" lvl="0" indent="0" algn="ctr" defTabSz="800100">
            <a:lnSpc>
              <a:spcPct val="90000"/>
            </a:lnSpc>
            <a:spcBef>
              <a:spcPct val="0"/>
            </a:spcBef>
            <a:spcAft>
              <a:spcPct val="35000"/>
            </a:spcAft>
            <a:buNone/>
          </a:pPr>
          <a:r>
            <a:rPr lang="en-ZA" sz="1600" b="1" kern="1200" dirty="0">
              <a:effectLst/>
              <a:latin typeface="Aptos" panose="020B0004020202020204" pitchFamily="34" charset="0"/>
              <a:ea typeface="Calibri" panose="020F0502020204030204" pitchFamily="34" charset="0"/>
              <a:cs typeface="Times New Roman" panose="02020603050405020304" pitchFamily="18" charset="0"/>
            </a:rPr>
            <a:t>Technical Compliance</a:t>
          </a:r>
        </a:p>
        <a:p>
          <a:pPr marL="0" lvl="0" indent="0" algn="ctr" defTabSz="800100">
            <a:lnSpc>
              <a:spcPct val="90000"/>
            </a:lnSpc>
            <a:spcBef>
              <a:spcPct val="0"/>
            </a:spcBef>
            <a:spcAft>
              <a:spcPct val="35000"/>
            </a:spcAft>
            <a:buNone/>
          </a:pPr>
          <a:r>
            <a:rPr lang="en-ZA" sz="1600" kern="1200" dirty="0">
              <a:effectLst/>
              <a:latin typeface="Aptos" panose="020B0004020202020204" pitchFamily="34" charset="0"/>
              <a:ea typeface="Calibri" panose="020F0502020204030204" pitchFamily="34" charset="0"/>
              <a:cs typeface="Times New Roman" panose="02020603050405020304" pitchFamily="18" charset="0"/>
            </a:rPr>
            <a:t>Compliance with the technical specifications and requirements</a:t>
          </a:r>
        </a:p>
        <a:p>
          <a:pPr marL="0" lvl="0" indent="0" algn="ctr" defTabSz="800100">
            <a:lnSpc>
              <a:spcPct val="90000"/>
            </a:lnSpc>
            <a:spcBef>
              <a:spcPct val="0"/>
            </a:spcBef>
            <a:spcAft>
              <a:spcPct val="35000"/>
            </a:spcAft>
            <a:buNone/>
          </a:pPr>
          <a:endParaRPr lang="en-ZA" sz="1800" kern="1200" dirty="0"/>
        </a:p>
        <a:p>
          <a:pPr marL="0" lvl="0" indent="0" algn="ctr" defTabSz="800100">
            <a:lnSpc>
              <a:spcPct val="90000"/>
            </a:lnSpc>
            <a:spcBef>
              <a:spcPct val="0"/>
            </a:spcBef>
            <a:spcAft>
              <a:spcPct val="35000"/>
            </a:spcAft>
            <a:buNone/>
          </a:pPr>
          <a:endParaRPr lang="en-ZA" sz="1600" kern="1200" dirty="0"/>
        </a:p>
        <a:p>
          <a:pPr marL="0" lvl="0" indent="0" algn="ctr" defTabSz="800100">
            <a:lnSpc>
              <a:spcPct val="90000"/>
            </a:lnSpc>
            <a:spcBef>
              <a:spcPct val="0"/>
            </a:spcBef>
            <a:spcAft>
              <a:spcPct val="35000"/>
            </a:spcAft>
            <a:buNone/>
          </a:pPr>
          <a:endParaRPr lang="en-ZA" sz="1600" kern="1200" dirty="0"/>
        </a:p>
      </dsp:txBody>
      <dsp:txXfrm>
        <a:off x="7625782" y="0"/>
        <a:ext cx="2979929" cy="1973064"/>
      </dsp:txXfrm>
    </dsp:sp>
    <dsp:sp modelId="{E1F907F4-9EF3-4B8C-AEC7-C4633E5A7653}">
      <dsp:nvSpPr>
        <dsp:cNvPr id="0" name=""/>
        <dsp:cNvSpPr/>
      </dsp:nvSpPr>
      <dsp:spPr>
        <a:xfrm>
          <a:off x="583290" y="2486223"/>
          <a:ext cx="2743281" cy="1893746"/>
        </a:xfrm>
        <a:prstGeom prst="rect">
          <a:avLst/>
        </a:prstGeom>
        <a:gradFill flip="none" rotWithShape="1">
          <a:gsLst>
            <a:gs pos="0">
              <a:schemeClr val="accent1">
                <a:lumMod val="67000"/>
              </a:schemeClr>
            </a:gs>
            <a:gs pos="48000">
              <a:schemeClr val="accent1">
                <a:lumMod val="97000"/>
                <a:lumOff val="3000"/>
              </a:schemeClr>
            </a:gs>
            <a:gs pos="100000">
              <a:schemeClr val="accent1">
                <a:lumMod val="60000"/>
                <a:lumOff val="40000"/>
              </a:schemeClr>
            </a:gs>
          </a:gsLst>
          <a:lin ang="16200000" scaled="1"/>
          <a:tileRect/>
        </a:gradFill>
        <a:ln>
          <a:noFill/>
        </a:ln>
        <a:effectLst/>
      </dsp:spPr>
      <dsp:style>
        <a:lnRef idx="0">
          <a:scrgbClr r="0" g="0" b="0"/>
        </a:lnRef>
        <a:fillRef idx="0">
          <a:scrgbClr r="0" g="0" b="0"/>
        </a:fillRef>
        <a:effectRef idx="0">
          <a:scrgbClr r="0" g="0" b="0"/>
        </a:effectRef>
        <a:fontRef idx="minor">
          <a:schemeClr val="lt1"/>
        </a:fontRef>
      </dsp:style>
      <dsp:txBody>
        <a:bodyPr spcFirstLastPara="0" vert="horz" wrap="square" lIns="113792" tIns="113792" rIns="113792" bIns="113792" numCol="1" spcCol="1270" anchor="ctr" anchorCtr="0">
          <a:noAutofit/>
        </a:bodyPr>
        <a:lstStyle/>
        <a:p>
          <a:pPr marL="0" lvl="0" indent="0" algn="ctr" defTabSz="711200">
            <a:lnSpc>
              <a:spcPct val="90000"/>
            </a:lnSpc>
            <a:spcBef>
              <a:spcPct val="0"/>
            </a:spcBef>
            <a:spcAft>
              <a:spcPct val="35000"/>
            </a:spcAft>
            <a:buNone/>
          </a:pPr>
          <a:r>
            <a:rPr lang="en-US" sz="1600" b="1" kern="1200" dirty="0"/>
            <a:t>Phase 4</a:t>
          </a:r>
        </a:p>
        <a:p>
          <a:pPr marL="0" lvl="0" indent="0" algn="ctr" defTabSz="711200">
            <a:lnSpc>
              <a:spcPct val="90000"/>
            </a:lnSpc>
            <a:spcBef>
              <a:spcPct val="0"/>
            </a:spcBef>
            <a:spcAft>
              <a:spcPct val="35000"/>
            </a:spcAft>
            <a:buNone/>
          </a:pPr>
          <a:r>
            <a:rPr lang="en-ZA" sz="1600" b="1" kern="1200" dirty="0">
              <a:effectLst/>
              <a:latin typeface="Aptos" panose="020B0004020202020204" pitchFamily="34" charset="0"/>
              <a:ea typeface="Calibri" panose="020F0502020204030204" pitchFamily="34" charset="0"/>
              <a:cs typeface="Times New Roman" panose="02020603050405020304" pitchFamily="18" charset="0"/>
            </a:rPr>
            <a:t>Price and Specific Goals</a:t>
          </a:r>
        </a:p>
        <a:p>
          <a:pPr marL="0" lvl="0" indent="0" algn="ctr" defTabSz="711200">
            <a:lnSpc>
              <a:spcPct val="90000"/>
            </a:lnSpc>
            <a:spcBef>
              <a:spcPct val="0"/>
            </a:spcBef>
            <a:spcAft>
              <a:spcPct val="35000"/>
            </a:spcAft>
            <a:buNone/>
          </a:pPr>
          <a:r>
            <a:rPr lang="en-GB" sz="1800" kern="1200" dirty="0">
              <a:effectLst/>
              <a:latin typeface="Aptos" panose="020B0004020202020204" pitchFamily="34" charset="0"/>
              <a:ea typeface="Calibri" panose="020F0502020204030204" pitchFamily="34" charset="0"/>
              <a:cs typeface="Arial" panose="020B0604020202020204" pitchFamily="34" charset="0"/>
            </a:rPr>
            <a:t>Bids evaluated in terms of the 90/10 preference system</a:t>
          </a:r>
          <a:r>
            <a:rPr lang="en-US" sz="1800" kern="1200" dirty="0"/>
            <a:t> </a:t>
          </a:r>
          <a:endParaRPr lang="en-ZA" sz="1800" kern="1200" dirty="0"/>
        </a:p>
      </dsp:txBody>
      <dsp:txXfrm>
        <a:off x="583290" y="2486223"/>
        <a:ext cx="2743281" cy="189374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75EDD91-F321-43DF-B2FE-885FD9723A37}">
      <dsp:nvSpPr>
        <dsp:cNvPr id="0" name=""/>
        <dsp:cNvSpPr/>
      </dsp:nvSpPr>
      <dsp:spPr>
        <a:xfrm>
          <a:off x="1421" y="756654"/>
          <a:ext cx="5543513" cy="33261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ctr" anchorCtr="0">
          <a:noAutofit/>
        </a:bodyPr>
        <a:lstStyle/>
        <a:p>
          <a:pPr marL="0" lvl="0" indent="0" algn="ctr" defTabSz="844550">
            <a:lnSpc>
              <a:spcPct val="100000"/>
            </a:lnSpc>
            <a:spcBef>
              <a:spcPct val="0"/>
            </a:spcBef>
            <a:spcAft>
              <a:spcPct val="35000"/>
            </a:spcAft>
            <a:buNone/>
          </a:pPr>
          <a:r>
            <a:rPr lang="en-US" sz="1900" b="1" i="0" kern="1200" baseline="0"/>
            <a:t>9. </a:t>
          </a:r>
          <a:r>
            <a:rPr lang="en-US" sz="1900" b="1" kern="1200"/>
            <a:t>Right of Award</a:t>
          </a:r>
          <a:endParaRPr lang="en-US" sz="1900" kern="1200"/>
        </a:p>
      </dsp:txBody>
      <dsp:txXfrm>
        <a:off x="1421" y="756654"/>
        <a:ext cx="5543513" cy="3326108"/>
      </dsp:txXfrm>
    </dsp:sp>
    <dsp:sp modelId="{CD171A5C-C5BB-4C00-B795-B385B5437593}">
      <dsp:nvSpPr>
        <dsp:cNvPr id="0" name=""/>
        <dsp:cNvSpPr/>
      </dsp:nvSpPr>
      <dsp:spPr>
        <a:xfrm>
          <a:off x="6099286" y="756654"/>
          <a:ext cx="5543513" cy="3326108"/>
        </a:xfrm>
        <a:prstGeom prst="rect">
          <a:avLst/>
        </a:prstGeom>
        <a:gradFill rotWithShape="0">
          <a:gsLst>
            <a:gs pos="0">
              <a:schemeClr val="accent1">
                <a:hueOff val="0"/>
                <a:satOff val="0"/>
                <a:lumOff val="0"/>
                <a:alphaOff val="0"/>
                <a:satMod val="103000"/>
                <a:lumMod val="102000"/>
                <a:tint val="94000"/>
              </a:schemeClr>
            </a:gs>
            <a:gs pos="50000">
              <a:schemeClr val="accent1">
                <a:hueOff val="0"/>
                <a:satOff val="0"/>
                <a:lumOff val="0"/>
                <a:alphaOff val="0"/>
                <a:satMod val="110000"/>
                <a:lumMod val="100000"/>
                <a:shade val="100000"/>
              </a:schemeClr>
            </a:gs>
            <a:gs pos="100000">
              <a:schemeClr val="accent1">
                <a:hueOff val="0"/>
                <a:satOff val="0"/>
                <a:lumOff val="0"/>
                <a:alphaOff val="0"/>
                <a:lumMod val="99000"/>
                <a:satMod val="120000"/>
                <a:shade val="78000"/>
              </a:schemeClr>
            </a:gs>
          </a:gsLst>
          <a:lin ang="5400000" scaled="0"/>
        </a:gradFill>
        <a:ln>
          <a:noFill/>
        </a:ln>
        <a:effectLst/>
      </dsp:spPr>
      <dsp:style>
        <a:lnRef idx="0">
          <a:scrgbClr r="0" g="0" b="0"/>
        </a:lnRef>
        <a:fillRef idx="3">
          <a:scrgbClr r="0" g="0" b="0"/>
        </a:fillRef>
        <a:effectRef idx="2">
          <a:scrgbClr r="0" g="0" b="0"/>
        </a:effectRef>
        <a:fontRef idx="minor">
          <a:schemeClr val="lt1"/>
        </a:fontRef>
      </dsp:style>
      <dsp:txBody>
        <a:bodyPr spcFirstLastPara="0" vert="horz" wrap="square" lIns="72390" tIns="72390" rIns="72390" bIns="72390" numCol="1" spcCol="1270" anchor="t" anchorCtr="0">
          <a:noAutofit/>
        </a:bodyPr>
        <a:lstStyle/>
        <a:p>
          <a:pPr marL="0" lvl="0" indent="0" algn="l" defTabSz="844550">
            <a:lnSpc>
              <a:spcPct val="100000"/>
            </a:lnSpc>
            <a:spcBef>
              <a:spcPct val="0"/>
            </a:spcBef>
            <a:spcAft>
              <a:spcPct val="35000"/>
            </a:spcAft>
            <a:buNone/>
          </a:pPr>
          <a:r>
            <a:rPr lang="en-US" sz="1900" b="1" i="0" kern="1200" baseline="0"/>
            <a:t>The State reserves its following rights -:</a:t>
          </a:r>
          <a:endParaRPr lang="en-US" sz="1900" kern="1200"/>
        </a:p>
        <a:p>
          <a:pPr marL="114300" lvl="1" indent="-114300" algn="l" defTabSz="666750">
            <a:lnSpc>
              <a:spcPct val="100000"/>
            </a:lnSpc>
            <a:spcBef>
              <a:spcPct val="0"/>
            </a:spcBef>
            <a:spcAft>
              <a:spcPct val="15000"/>
            </a:spcAft>
            <a:buChar char="•"/>
          </a:pPr>
          <a:r>
            <a:rPr lang="en-US" sz="1500" b="0" i="0" kern="1200" baseline="0"/>
            <a:t>To award the bid in part or in full,</a:t>
          </a:r>
          <a:endParaRPr lang="en-US" sz="1500" kern="1200"/>
        </a:p>
        <a:p>
          <a:pPr marL="114300" lvl="1" indent="-114300" algn="l" defTabSz="666750">
            <a:lnSpc>
              <a:spcPct val="100000"/>
            </a:lnSpc>
            <a:spcBef>
              <a:spcPct val="0"/>
            </a:spcBef>
            <a:spcAft>
              <a:spcPct val="15000"/>
            </a:spcAft>
            <a:buChar char="•"/>
          </a:pPr>
          <a:r>
            <a:rPr lang="en-US" sz="1500" b="0" i="0" kern="1200" baseline="0"/>
            <a:t>Not to make any award in this bid or accept any bids submitted,</a:t>
          </a:r>
          <a:endParaRPr lang="en-US" sz="1500" kern="1200"/>
        </a:p>
        <a:p>
          <a:pPr marL="114300" lvl="1" indent="-114300" algn="l" defTabSz="666750">
            <a:lnSpc>
              <a:spcPct val="100000"/>
            </a:lnSpc>
            <a:spcBef>
              <a:spcPct val="0"/>
            </a:spcBef>
            <a:spcAft>
              <a:spcPct val="15000"/>
            </a:spcAft>
            <a:buChar char="•"/>
          </a:pPr>
          <a:r>
            <a:rPr lang="en-US" sz="1500" b="0" i="0" kern="1200" baseline="0"/>
            <a:t>Request further technical information from any bidder after the closing date,</a:t>
          </a:r>
          <a:endParaRPr lang="en-US" sz="1500" kern="1200"/>
        </a:p>
        <a:p>
          <a:pPr marL="114300" lvl="1" indent="-114300" algn="l" defTabSz="666750">
            <a:lnSpc>
              <a:spcPct val="100000"/>
            </a:lnSpc>
            <a:spcBef>
              <a:spcPct val="0"/>
            </a:spcBef>
            <a:spcAft>
              <a:spcPct val="15000"/>
            </a:spcAft>
            <a:buChar char="•"/>
          </a:pPr>
          <a:r>
            <a:rPr lang="en-US" sz="1500" b="0" i="0" kern="1200" baseline="0"/>
            <a:t>Verify information and documentation of the bidder(s),</a:t>
          </a:r>
          <a:endParaRPr lang="en-US" sz="1500" kern="1200"/>
        </a:p>
        <a:p>
          <a:pPr marL="114300" lvl="1" indent="-114300" algn="l" defTabSz="666750">
            <a:lnSpc>
              <a:spcPct val="100000"/>
            </a:lnSpc>
            <a:spcBef>
              <a:spcPct val="0"/>
            </a:spcBef>
            <a:spcAft>
              <a:spcPct val="15000"/>
            </a:spcAft>
            <a:buChar char="•"/>
          </a:pPr>
          <a:r>
            <a:rPr lang="en-US" sz="1500" b="0" i="0" kern="1200" baseline="0"/>
            <a:t>Not to accept any of the bids submitted,</a:t>
          </a:r>
          <a:endParaRPr lang="en-US" sz="1500" kern="1200"/>
        </a:p>
        <a:p>
          <a:pPr marL="114300" lvl="1" indent="-114300" algn="l" defTabSz="666750">
            <a:lnSpc>
              <a:spcPct val="100000"/>
            </a:lnSpc>
            <a:spcBef>
              <a:spcPct val="0"/>
            </a:spcBef>
            <a:spcAft>
              <a:spcPct val="15000"/>
            </a:spcAft>
            <a:buChar char="•"/>
          </a:pPr>
          <a:r>
            <a:rPr lang="en-US" sz="1500" b="0" i="0" kern="1200" baseline="0"/>
            <a:t>To withdraw or amend any of the bid conditions by notice in writing to all bidders prior to closing of the bid and post award, and</a:t>
          </a:r>
          <a:endParaRPr lang="en-US" sz="1500" kern="1200"/>
        </a:p>
        <a:p>
          <a:pPr marL="114300" lvl="1" indent="-114300" algn="l" defTabSz="666750">
            <a:lnSpc>
              <a:spcPct val="100000"/>
            </a:lnSpc>
            <a:spcBef>
              <a:spcPct val="0"/>
            </a:spcBef>
            <a:spcAft>
              <a:spcPct val="15000"/>
            </a:spcAft>
            <a:buChar char="•"/>
          </a:pPr>
          <a:r>
            <a:rPr lang="en-US" sz="1500" b="0" i="0" kern="1200" baseline="0"/>
            <a:t>If an incorrect award has been made to remedy the matter in any lawful manner it may deem fit.</a:t>
          </a:r>
          <a:endParaRPr lang="en-US" sz="1500" kern="1200"/>
        </a:p>
      </dsp:txBody>
      <dsp:txXfrm>
        <a:off x="6099286" y="756654"/>
        <a:ext cx="5543513" cy="332610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bProcess3">
  <dgm:title val=""/>
  <dgm:desc val=""/>
  <dgm:catLst>
    <dgm:cat type="process" pri="18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choose name="Name1">
      <dgm:if name="Name2" axis="self" func="var" arg="dir" op="equ" val="norm">
        <dgm:alg type="snake">
          <dgm:param type="grDir" val="tL"/>
          <dgm:param type="flowDir" val="row"/>
          <dgm:param type="contDir" val="sameDir"/>
          <dgm:param type="bkpt" val="endCnv"/>
        </dgm:alg>
      </dgm:if>
      <dgm:else name="Name3">
        <dgm:alg type="snake">
          <dgm:param type="grDir" val="tR"/>
          <dgm:param type="flowDir" val="row"/>
          <dgm:param type="contDir" val="sameDir"/>
          <dgm:param type="bkpt" val="endCnv"/>
        </dgm:alg>
      </dgm:else>
    </dgm:choose>
    <dgm:shape xmlns:r="http://schemas.openxmlformats.org/officeDocument/2006/relationships" r:blip="">
      <dgm:adjLst/>
    </dgm:shape>
    <dgm:presOf/>
    <dgm:constrLst>
      <dgm:constr type="w" for="ch" ptType="node" refType="w"/>
      <dgm:constr type="w" for="ch" forName="sibTrans" refType="w" refFor="ch" refPtType="node" op="equ" fact="0.23"/>
      <dgm:constr type="sp" refType="w" refFor="ch" refForName="sibTrans" op="equ"/>
      <dgm:constr type="userB" for="des" forName="connectorText" refType="sp"/>
      <dgm:constr type="primFontSz" for="ch" ptType="node" op="equ" val="65"/>
      <dgm:constr type="h" for="ch" ptType="sibTrans" op="equ"/>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shape xmlns:r="http://schemas.openxmlformats.org/officeDocument/2006/relationships" type="rect" r:blip="">
          <dgm:adjLst/>
        </dgm:shape>
        <dgm:presOf axis="desOrSelf" ptType="node"/>
        <dgm:constrLst>
          <dgm:constr type="h" refType="w" fact="0.6"/>
        </dgm:constrLst>
        <dgm:ruleLst>
          <dgm:rule type="primFontSz" val="5" fact="NaN" max="NaN"/>
        </dgm:ruleLst>
      </dgm:layoutNode>
      <dgm:forEach name="sibTransForEach" axis="followSib" ptType="sibTrans" cnt="1">
        <dgm:layoutNode name="sibTrans">
          <dgm:choose name="Name4">
            <dgm:if name="Name5" axis="self" func="var" arg="dir" op="equ" val="norm">
              <dgm:alg type="conn">
                <dgm:param type="connRout" val="bend"/>
                <dgm:param type="dim" val="1D"/>
                <dgm:param type="begPts" val="midR bCtr"/>
                <dgm:param type="endPts" val="midL tCtr"/>
              </dgm:alg>
            </dgm:if>
            <dgm:else name="Name6">
              <dgm:alg type="conn">
                <dgm:param type="connRout" val="bend"/>
                <dgm:param type="dim" val="1D"/>
                <dgm:param type="begPts" val="midL bCtr"/>
                <dgm:param type="endPts" val="midR tCtr"/>
              </dgm:alg>
            </dgm:else>
          </dgm:choose>
          <dgm:shape xmlns:r="http://schemas.openxmlformats.org/officeDocument/2006/relationships" type="conn" r:blip="" zOrderOff="-2">
            <dgm:adjLst/>
          </dgm:shape>
          <dgm:presOf axis="self"/>
          <dgm:constrLst>
            <dgm:constr type="begPad" val="-0.05"/>
            <dgm:constr type="endPad" val="0.9"/>
            <dgm:constr type="userA" for="ch" refType="connDist"/>
          </dgm:constrLst>
          <dgm:ruleLst/>
          <dgm:layoutNode name="connectorText">
            <dgm:alg type="tx">
              <dgm:param type="autoTxRot" val="upr"/>
            </dgm:alg>
            <dgm:shape xmlns:r="http://schemas.openxmlformats.org/officeDocument/2006/relationships" type="rect" r:blip="" hideGeom="1">
              <dgm:adjLst/>
            </dgm:shape>
            <dgm:presOf axis="self"/>
            <dgm:constrLst>
              <dgm:constr type="userA"/>
              <dgm:constr type="userB"/>
              <dgm:constr type="w" refType="userA" fact="0.05"/>
              <dgm:constr type="h" refType="userB" fact="0.01"/>
              <dgm:constr type="lMarg" val="1"/>
              <dgm:constr type="rMarg" val="1"/>
              <dgm:constr type="tMarg"/>
              <dgm:constr type="bMarg"/>
            </dgm:constrLst>
            <dgm:ruleLst>
              <dgm:rule type="w" val="NaN" fact="0.6" max="NaN"/>
              <dgm:rule type="h" val="NaN" fact="0.6" max="NaN"/>
              <dgm:rule type="primFontSz" val="5" fact="NaN" max="NaN"/>
            </dgm:ruleLst>
          </dgm:layoutNod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C7E039C-83F2-E147-9F2D-75C6A621E4DA}" type="datetimeFigureOut">
              <a:rPr lang="en-US" smtClean="0"/>
              <a:t>1/21/2026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EE0E784-2655-D944-8273-D13A0E562E37}" type="slidenum">
              <a:rPr lang="en-US" smtClean="0"/>
              <a:t>‹#›</a:t>
            </a:fld>
            <a:endParaRPr lang="en-US"/>
          </a:p>
        </p:txBody>
      </p:sp>
    </p:spTree>
    <p:extLst>
      <p:ext uri="{BB962C8B-B14F-4D97-AF65-F5344CB8AC3E}">
        <p14:creationId xmlns:p14="http://schemas.microsoft.com/office/powerpoint/2010/main" val="62888363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txBody>
          <a:bodyPr/>
          <a:lstStyle/>
          <a:p>
            <a:endParaRPr lang="en-ZA"/>
          </a:p>
        </p:txBody>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BEE0E784-2655-D944-8273-D13A0E562E37}" type="slidenum">
              <a:rPr lang="en-US" smtClean="0"/>
              <a:t>1</a:t>
            </a:fld>
            <a:endParaRPr lang="en-US"/>
          </a:p>
        </p:txBody>
      </p:sp>
    </p:spTree>
    <p:extLst>
      <p:ext uri="{BB962C8B-B14F-4D97-AF65-F5344CB8AC3E}">
        <p14:creationId xmlns:p14="http://schemas.microsoft.com/office/powerpoint/2010/main" val="188026017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9FB59C04-44A4-CF4D-BCCF-91B0EC4D587F}" type="datetime1">
              <a:rPr lang="en-ZA" smtClean="0"/>
              <a:t>2026/01/21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pic>
        <p:nvPicPr>
          <p:cNvPr id="7" name="Picture 6">
            <a:extLst>
              <a:ext uri="{FF2B5EF4-FFF2-40B4-BE49-F238E27FC236}">
                <a16:creationId xmlns:a16="http://schemas.microsoft.com/office/drawing/2014/main" id="{464C807A-582D-5536-03F1-D0D54C27D90A}"/>
              </a:ext>
            </a:extLst>
          </p:cNvPr>
          <p:cNvPicPr>
            <a:picLocks noChangeAspect="1"/>
          </p:cNvPicPr>
          <p:nvPr userDrawn="1"/>
        </p:nvPicPr>
        <p:blipFill>
          <a:blip r:embed="rId2"/>
          <a:srcRect/>
          <a:stretch/>
        </p:blipFill>
        <p:spPr>
          <a:xfrm>
            <a:off x="11267" y="-5"/>
            <a:ext cx="12180730" cy="6851660"/>
          </a:xfrm>
          <a:prstGeom prst="rect">
            <a:avLst/>
          </a:prstGeom>
        </p:spPr>
      </p:pic>
    </p:spTree>
    <p:extLst>
      <p:ext uri="{BB962C8B-B14F-4D97-AF65-F5344CB8AC3E}">
        <p14:creationId xmlns:p14="http://schemas.microsoft.com/office/powerpoint/2010/main" val="1228455454"/>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8931FB4-306C-B14F-9DF4-0FD9AB22B8E7}" type="datetime1">
              <a:rPr lang="en-ZA" smtClean="0"/>
              <a:t>2026/01/21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71137715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F189B79-E675-C345-883A-F23F764B154F}" type="datetime1">
              <a:rPr lang="en-ZA" smtClean="0"/>
              <a:t>2026/01/21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748170866"/>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pic>
        <p:nvPicPr>
          <p:cNvPr id="10" name="Picture 9" descr="Shape, rectangle&#10;&#10;Description automatically generated">
            <a:extLst>
              <a:ext uri="{FF2B5EF4-FFF2-40B4-BE49-F238E27FC236}">
                <a16:creationId xmlns:a16="http://schemas.microsoft.com/office/drawing/2014/main" id="{110471AB-3DFE-9A6B-799A-FC0E292FB57A}"/>
              </a:ext>
            </a:extLst>
          </p:cNvPr>
          <p:cNvPicPr>
            <a:picLocks noChangeAspect="1"/>
          </p:cNvPicPr>
          <p:nvPr userDrawn="1"/>
        </p:nvPicPr>
        <p:blipFill>
          <a:blip r:embed="rId2"/>
          <a:stretch>
            <a:fillRect/>
          </a:stretch>
        </p:blipFill>
        <p:spPr>
          <a:xfrm>
            <a:off x="11268" y="0"/>
            <a:ext cx="12169464" cy="6858000"/>
          </a:xfrm>
          <a:prstGeom prst="rect">
            <a:avLst/>
          </a:prstGeom>
        </p:spPr>
      </p:pic>
      <p:sp>
        <p:nvSpPr>
          <p:cNvPr id="2" name="Title 1"/>
          <p:cNvSpPr>
            <a:spLocks noGrp="1" noRot="1" noMove="1" noResize="1" noEditPoints="1" noAdjustHandles="1" noChangeArrowheads="1" noChangeShapeType="1"/>
          </p:cNvSpPr>
          <p:nvPr>
            <p:ph type="title" hasCustomPrompt="1"/>
          </p:nvPr>
        </p:nvSpPr>
        <p:spPr>
          <a:xfrm>
            <a:off x="267419" y="577970"/>
            <a:ext cx="11644221" cy="897147"/>
          </a:xfrm>
        </p:spPr>
        <p:txBody>
          <a:bodyPr>
            <a:normAutofit/>
          </a:bodyPr>
          <a:lstStyle>
            <a:lvl1pPr>
              <a:lnSpc>
                <a:spcPts val="3080"/>
              </a:lnSpc>
              <a:defRPr sz="3500" b="1">
                <a:latin typeface="+mn-lt"/>
              </a:defRPr>
            </a:lvl1pPr>
          </a:lstStyle>
          <a:p>
            <a:r>
              <a:rPr lang="en-US" dirty="0"/>
              <a:t>Heading goes here, up to maximum 2 lines, sentence case, Aptos 35pt, bold</a:t>
            </a:r>
          </a:p>
        </p:txBody>
      </p:sp>
      <p:sp>
        <p:nvSpPr>
          <p:cNvPr id="3" name="Content Placeholder 2"/>
          <p:cNvSpPr>
            <a:spLocks noGrp="1" noRot="1" noMove="1" noResize="1" noEditPoints="1" noAdjustHandles="1" noChangeArrowheads="1" noChangeShapeType="1"/>
          </p:cNvSpPr>
          <p:nvPr>
            <p:ph idx="1" hasCustomPrompt="1"/>
          </p:nvPr>
        </p:nvSpPr>
        <p:spPr>
          <a:xfrm>
            <a:off x="267419" y="1759790"/>
            <a:ext cx="11644221" cy="4839418"/>
          </a:xfrm>
        </p:spPr>
        <p:txBody>
          <a:bodyPr/>
          <a:lstStyle>
            <a:lvl1pPr algn="l">
              <a:defRPr/>
            </a:lvl1pPr>
            <a:lvl2pPr marL="536575" indent="-268288">
              <a:buFont typeface="Symbol" panose="05050102010706020507" pitchFamily="18" charset="2"/>
              <a:buChar char=""/>
              <a:defRPr/>
            </a:lvl2pPr>
            <a:lvl5pPr marL="1828800" indent="0">
              <a:buNone/>
              <a:defRPr/>
            </a:lvl5pPr>
          </a:lstStyle>
          <a:p>
            <a:pPr lvl="0"/>
            <a:r>
              <a:rPr lang="en-GB" dirty="0"/>
              <a:t>Bullet style, Aptos 28pt, justified, not bold</a:t>
            </a:r>
          </a:p>
          <a:p>
            <a:pPr lvl="1"/>
            <a:r>
              <a:rPr lang="en-GB" dirty="0"/>
              <a:t>Tab for 2nd level bullet, Aptos 24pt, justified, not bold</a:t>
            </a:r>
          </a:p>
          <a:p>
            <a:pPr lvl="4"/>
            <a:endParaRPr lang="en-US" dirty="0"/>
          </a:p>
        </p:txBody>
      </p:sp>
      <p:sp>
        <p:nvSpPr>
          <p:cNvPr id="8" name="Slide Number Placeholder 5">
            <a:extLst>
              <a:ext uri="{FF2B5EF4-FFF2-40B4-BE49-F238E27FC236}">
                <a16:creationId xmlns:a16="http://schemas.microsoft.com/office/drawing/2014/main" id="{742CDA21-FB34-2E10-6FC6-41A385019286}"/>
              </a:ext>
            </a:extLst>
          </p:cNvPr>
          <p:cNvSpPr txBox="1">
            <a:spLocks/>
          </p:cNvSpPr>
          <p:nvPr userDrawn="1"/>
        </p:nvSpPr>
        <p:spPr>
          <a:xfrm>
            <a:off x="11371556" y="0"/>
            <a:ext cx="540084" cy="362914"/>
          </a:xfrm>
          <a:prstGeom prst="rect">
            <a:avLst/>
          </a:prstGeom>
        </p:spPr>
        <p:txBody>
          <a:bodyPr vert="horz" lIns="91440" tIns="45720" rIns="91440" bIns="45720" rtlCol="0" anchor="ctr" anchorCtr="1"/>
          <a:lstStyle>
            <a:defPPr>
              <a:defRPr lang="en-US"/>
            </a:defPPr>
            <a:lvl1pPr marL="0" algn="r"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ACF6FBCE-0EFB-9341-AF14-772DDDB8FE9A}" type="slidenum">
              <a:rPr lang="en-US" sz="1400" b="1" smtClean="0">
                <a:solidFill>
                  <a:schemeClr val="tx1">
                    <a:lumMod val="95000"/>
                    <a:lumOff val="5000"/>
                  </a:schemeClr>
                </a:solidFill>
              </a:rPr>
              <a:pPr/>
              <a:t>‹#›</a:t>
            </a:fld>
            <a:endParaRPr lang="en-US" sz="1400" b="1" dirty="0">
              <a:solidFill>
                <a:schemeClr val="tx1">
                  <a:lumMod val="95000"/>
                  <a:lumOff val="5000"/>
                </a:schemeClr>
              </a:solidFill>
            </a:endParaRPr>
          </a:p>
        </p:txBody>
      </p:sp>
    </p:spTree>
    <p:extLst>
      <p:ext uri="{BB962C8B-B14F-4D97-AF65-F5344CB8AC3E}">
        <p14:creationId xmlns:p14="http://schemas.microsoft.com/office/powerpoint/2010/main" val="169233472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06901-97E9-EC48-853A-C1E7E6BC4AA2}" type="datetime1">
              <a:rPr lang="en-ZA" smtClean="0"/>
              <a:t>2026/01/21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419555832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E6AFC8E3-AC9B-484F-A89A-11D48F91BD50}" type="datetime1">
              <a:rPr lang="en-ZA" smtClean="0"/>
              <a:t>2026/01/21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76815481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8273CD7-1148-2F44-B63B-DE7490027093}" type="datetime1">
              <a:rPr lang="en-ZA" smtClean="0"/>
              <a:t>2026/01/21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857416987"/>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11D0C203-3373-6B42-997B-6A5702094014}" type="datetime1">
              <a:rPr lang="en-ZA" smtClean="0"/>
              <a:t>2026/01/21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1228341983"/>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95419AA-2EEB-AD4B-BFF7-1B911BDF0757}" type="datetime1">
              <a:rPr lang="en-ZA" smtClean="0"/>
              <a:t>2026/01/21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259105614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72B59161-6F42-1849-8689-A2198D8BC5D0}" type="datetime1">
              <a:rPr lang="en-ZA" smtClean="0"/>
              <a:t>2026/01/21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417823265"/>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4A3A3FC-878C-8F47-B106-AE211DEC66D8}" type="datetime1">
              <a:rPr lang="en-ZA" smtClean="0"/>
              <a:t>2026/01/21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ACF6FBCE-0EFB-9341-AF14-772DDDB8FE9A}" type="slidenum">
              <a:rPr lang="en-US" smtClean="0"/>
              <a:t>‹#›</a:t>
            </a:fld>
            <a:endParaRPr lang="en-US"/>
          </a:p>
        </p:txBody>
      </p:sp>
    </p:spTree>
    <p:extLst>
      <p:ext uri="{BB962C8B-B14F-4D97-AF65-F5344CB8AC3E}">
        <p14:creationId xmlns:p14="http://schemas.microsoft.com/office/powerpoint/2010/main" val="3097472662"/>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4"/>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71792E-29FB-8649-BB25-70B41D2B30B2}" type="datetime1">
              <a:rPr lang="en-ZA" smtClean="0"/>
              <a:t>2026/01/21</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CF6FBCE-0EFB-9341-AF14-772DDDB8FE9A}" type="slidenum">
              <a:rPr lang="en-US" smtClean="0"/>
              <a:t>‹#›</a:t>
            </a:fld>
            <a:endParaRPr lang="en-US"/>
          </a:p>
        </p:txBody>
      </p:sp>
    </p:spTree>
    <p:extLst>
      <p:ext uri="{BB962C8B-B14F-4D97-AF65-F5344CB8AC3E}">
        <p14:creationId xmlns:p14="http://schemas.microsoft.com/office/powerpoint/2010/main" val="160493737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536575" indent="-268288" algn="l" defTabSz="914400" rtl="0" eaLnBrk="1" latinLnBrk="0" hangingPunct="1">
        <a:lnSpc>
          <a:spcPct val="90000"/>
        </a:lnSpc>
        <a:spcBef>
          <a:spcPts val="500"/>
        </a:spcBef>
        <a:buFont typeface="Symbol" panose="05050102010706020507" pitchFamily="18" charset="2"/>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5.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2.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3.xml.rels><?xml version="1.0" encoding="UTF-8" standalone="yes"?>
<Relationships xmlns="http://schemas.openxmlformats.org/package/2006/relationships"><Relationship Id="rId3" Type="http://schemas.openxmlformats.org/officeDocument/2006/relationships/hyperlink" Target="https://youtu.be/B7pNseNJYHM" TargetMode="External"/><Relationship Id="rId2" Type="http://schemas.openxmlformats.org/officeDocument/2006/relationships/hyperlink" Target="https://www.etenders.gov.za/" TargetMode="Externa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package" Target="../embeddings/Microsoft_Excel_Worksheet.xlsx"/><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ctrTitle"/>
          </p:nvPr>
        </p:nvSpPr>
        <p:spPr>
          <a:xfrm>
            <a:off x="1030596" y="989229"/>
            <a:ext cx="7482315" cy="1483508"/>
          </a:xfrm>
        </p:spPr>
        <p:txBody>
          <a:bodyPr vert="horz" lIns="0" tIns="0" rIns="91440" bIns="45720" rtlCol="0" anchor="b">
            <a:normAutofit/>
          </a:bodyPr>
          <a:lstStyle/>
          <a:p>
            <a:pPr algn="r">
              <a:lnSpc>
                <a:spcPts val="3600"/>
              </a:lnSpc>
            </a:pPr>
            <a:r>
              <a:rPr lang="en-US" sz="3800" b="1" cap="all" dirty="0">
                <a:solidFill>
                  <a:schemeClr val="bg1"/>
                </a:solidFill>
                <a:latin typeface="Aptos" panose="020B0004020202020204" pitchFamily="34" charset="0"/>
              </a:rPr>
              <a:t>Briefing session </a:t>
            </a:r>
            <a:br>
              <a:rPr lang="en-US" sz="3800" b="1" cap="all" dirty="0">
                <a:solidFill>
                  <a:schemeClr val="bg1"/>
                </a:solidFill>
                <a:latin typeface="Aptos" panose="020B0004020202020204" pitchFamily="34" charset="0"/>
              </a:rPr>
            </a:br>
            <a:endParaRPr lang="en-US" sz="3800" b="1" cap="all" dirty="0">
              <a:solidFill>
                <a:schemeClr val="bg1"/>
              </a:solidFill>
              <a:latin typeface="Aptos" panose="020B0004020202020204" pitchFamily="34" charset="0"/>
            </a:endParaRPr>
          </a:p>
        </p:txBody>
      </p:sp>
      <p:sp>
        <p:nvSpPr>
          <p:cNvPr id="3" name="Subtitle 2"/>
          <p:cNvSpPr>
            <a:spLocks noGrp="1" noRot="1" noMove="1" noResize="1" noEditPoints="1" noAdjustHandles="1" noChangeArrowheads="1" noChangeShapeType="1"/>
          </p:cNvSpPr>
          <p:nvPr>
            <p:ph type="subTitle" idx="1"/>
          </p:nvPr>
        </p:nvSpPr>
        <p:spPr>
          <a:xfrm>
            <a:off x="1021976" y="2690400"/>
            <a:ext cx="7482315" cy="1088648"/>
          </a:xfrm>
        </p:spPr>
        <p:txBody>
          <a:bodyPr>
            <a:normAutofit fontScale="25000" lnSpcReduction="20000"/>
          </a:bodyPr>
          <a:lstStyle/>
          <a:p>
            <a:pPr marL="0" marR="0" lvl="0" indent="0" algn="l" defTabSz="685800" rtl="0" eaLnBrk="1" fontAlgn="auto" latinLnBrk="0" hangingPunct="1">
              <a:lnSpc>
                <a:spcPct val="150000"/>
              </a:lnSpc>
              <a:spcBef>
                <a:spcPts val="600"/>
              </a:spcBef>
              <a:spcAft>
                <a:spcPts val="600"/>
              </a:spcAft>
              <a:buClrTx/>
              <a:buSzTx/>
              <a:buFont typeface="Arial"/>
              <a:buNone/>
              <a:tabLst>
                <a:tab pos="1428750" algn="l"/>
              </a:tabLst>
              <a:defRPr/>
            </a:pPr>
            <a:r>
              <a:rPr kumimoji="0" lang="en-US" sz="8800" b="1" i="0" u="none" strike="noStrike" kern="1200" cap="all" spc="0" normalizeH="0" baseline="0" noProof="0" dirty="0">
                <a:ln>
                  <a:noFill/>
                </a:ln>
                <a:solidFill>
                  <a:prstClr val="white"/>
                </a:solidFill>
                <a:effectLst/>
                <a:uLnTx/>
                <a:uFillTx/>
                <a:latin typeface="Aptos" panose="020B0004020202020204" pitchFamily="34" charset="0"/>
                <a:ea typeface="+mj-ea"/>
                <a:cs typeface="+mj-cs"/>
              </a:rPr>
              <a:t>RT69-2026: </a:t>
            </a:r>
            <a:r>
              <a:rPr kumimoji="0" lang="en-US" sz="8800" b="1" i="0" u="none" strike="noStrike" kern="1200" cap="none" spc="0" normalizeH="0" baseline="0" noProof="0" dirty="0">
                <a:ln>
                  <a:noFill/>
                </a:ln>
                <a:solidFill>
                  <a:prstClr val="white"/>
                </a:solidFill>
                <a:effectLst/>
                <a:uLnTx/>
                <a:uFillTx/>
                <a:latin typeface="Aptos" panose="020B0004020202020204" pitchFamily="34" charset="0"/>
                <a:ea typeface="Calibri" panose="020F0502020204030204" pitchFamily="34" charset="0"/>
                <a:cs typeface="Arial" panose="020B0604020202020204" pitchFamily="34" charset="0"/>
              </a:rPr>
              <a:t>SUPPLY, DELIVERY, FITMENT, BALANCING AND WHEEL ALIGNMENT OF TYRES AND TUBES TO THE STATE FOR A PERIOD OF 60 MONTHS.</a:t>
            </a:r>
            <a:endParaRPr kumimoji="0" lang="en-US" sz="8800" b="0" i="0" u="none" strike="noStrike" kern="1200" cap="none" spc="0" normalizeH="0" baseline="0" noProof="0" dirty="0">
              <a:ln>
                <a:noFill/>
              </a:ln>
              <a:solidFill>
                <a:prstClr val="white"/>
              </a:solidFill>
              <a:effectLst/>
              <a:uLnTx/>
              <a:uFillTx/>
              <a:latin typeface="Aptos" panose="020B0004020202020204" pitchFamily="34" charset="0"/>
              <a:ea typeface="Calibri" panose="020F0502020204030204" pitchFamily="34" charset="0"/>
              <a:cs typeface="Arial" panose="020B0604020202020204" pitchFamily="34" charset="0"/>
            </a:endParaRPr>
          </a:p>
        </p:txBody>
      </p:sp>
      <p:sp>
        <p:nvSpPr>
          <p:cNvPr id="6" name="TextBox 5"/>
          <p:cNvSpPr txBox="1">
            <a:spLocks noGrp="1" noRot="1" noMove="1" noResize="1" noEditPoints="1" noAdjustHandles="1" noChangeArrowheads="1" noChangeShapeType="1"/>
          </p:cNvSpPr>
          <p:nvPr/>
        </p:nvSpPr>
        <p:spPr>
          <a:xfrm>
            <a:off x="9339996" y="989229"/>
            <a:ext cx="1935272" cy="3139706"/>
          </a:xfrm>
          <a:prstGeom prst="rect">
            <a:avLst/>
          </a:prstGeom>
          <a:noFill/>
        </p:spPr>
        <p:txBody>
          <a:bodyPr wrap="square" rtlCol="0">
            <a:spAutoFit/>
          </a:bodyPr>
          <a:lstStyle/>
          <a:p>
            <a:pPr>
              <a:lnSpc>
                <a:spcPts val="1720"/>
              </a:lnSpc>
            </a:pPr>
            <a:r>
              <a:rPr lang="en-US" sz="1400" dirty="0">
                <a:solidFill>
                  <a:schemeClr val="bg1"/>
                </a:solidFill>
                <a:latin typeface="Aptos" panose="020B0004020202020204" pitchFamily="34" charset="0"/>
              </a:rPr>
              <a:t>PRESENTED BY:</a:t>
            </a:r>
          </a:p>
          <a:p>
            <a:pPr>
              <a:lnSpc>
                <a:spcPts val="1720"/>
              </a:lnSpc>
            </a:pPr>
            <a:endParaRPr lang="en-US" sz="1400" dirty="0">
              <a:solidFill>
                <a:schemeClr val="bg1"/>
              </a:solidFill>
              <a:latin typeface="Aptos" panose="020B0004020202020204" pitchFamily="34" charset="0"/>
            </a:endParaRPr>
          </a:p>
          <a:p>
            <a:pPr>
              <a:lnSpc>
                <a:spcPts val="1720"/>
              </a:lnSpc>
            </a:pPr>
            <a:r>
              <a:rPr lang="en-US" sz="1400" b="1" dirty="0">
                <a:solidFill>
                  <a:schemeClr val="bg1"/>
                </a:solidFill>
                <a:latin typeface="Aptos" panose="020B0004020202020204" pitchFamily="34" charset="0"/>
              </a:rPr>
              <a:t>NAME: NTSEPA</a:t>
            </a:r>
          </a:p>
          <a:p>
            <a:pPr>
              <a:lnSpc>
                <a:spcPts val="1720"/>
              </a:lnSpc>
            </a:pPr>
            <a:r>
              <a:rPr lang="en-US" sz="1400" b="1" dirty="0">
                <a:solidFill>
                  <a:schemeClr val="bg1"/>
                </a:solidFill>
                <a:latin typeface="Aptos" panose="020B0004020202020204" pitchFamily="34" charset="0"/>
              </a:rPr>
              <a:t>SURNAME:</a:t>
            </a:r>
          </a:p>
          <a:p>
            <a:pPr>
              <a:lnSpc>
                <a:spcPts val="1720"/>
              </a:lnSpc>
            </a:pPr>
            <a:r>
              <a:rPr lang="en-US" sz="1400" b="1" dirty="0">
                <a:solidFill>
                  <a:schemeClr val="bg1"/>
                </a:solidFill>
                <a:latin typeface="Aptos" panose="020B0004020202020204" pitchFamily="34" charset="0"/>
              </a:rPr>
              <a:t>MOJAPELO</a:t>
            </a:r>
          </a:p>
          <a:p>
            <a:pPr>
              <a:lnSpc>
                <a:spcPts val="1720"/>
              </a:lnSpc>
            </a:pPr>
            <a:endParaRPr lang="en-US" sz="1400" b="1" dirty="0">
              <a:solidFill>
                <a:schemeClr val="bg1"/>
              </a:solidFill>
              <a:latin typeface="Aptos" panose="020B0004020202020204" pitchFamily="34" charset="0"/>
            </a:endParaRPr>
          </a:p>
          <a:p>
            <a:pPr>
              <a:lnSpc>
                <a:spcPts val="1720"/>
              </a:lnSpc>
            </a:pPr>
            <a:r>
              <a:rPr lang="en-US" sz="1400" b="1" dirty="0">
                <a:solidFill>
                  <a:schemeClr val="bg1"/>
                </a:solidFill>
                <a:latin typeface="Aptos" panose="020B0004020202020204" pitchFamily="34" charset="0"/>
              </a:rPr>
              <a:t>Division: Office of the Procurement Officer(OCPO)</a:t>
            </a:r>
          </a:p>
          <a:p>
            <a:pPr>
              <a:lnSpc>
                <a:spcPts val="1720"/>
              </a:lnSpc>
            </a:pPr>
            <a:r>
              <a:rPr lang="en-US" sz="1400" i="1" dirty="0">
                <a:solidFill>
                  <a:schemeClr val="bg1"/>
                </a:solidFill>
                <a:latin typeface="Aptos" panose="020B0004020202020204" pitchFamily="34" charset="0"/>
              </a:rPr>
              <a:t>Unit: Transversal Contracting</a:t>
            </a:r>
          </a:p>
          <a:p>
            <a:pPr>
              <a:lnSpc>
                <a:spcPts val="1720"/>
              </a:lnSpc>
            </a:pPr>
            <a:endParaRPr lang="en-US" sz="1400" b="1" dirty="0">
              <a:solidFill>
                <a:schemeClr val="bg1"/>
              </a:solidFill>
              <a:latin typeface="Aptos" panose="020B0004020202020204" pitchFamily="34" charset="0"/>
            </a:endParaRPr>
          </a:p>
          <a:p>
            <a:pPr>
              <a:lnSpc>
                <a:spcPts val="1720"/>
              </a:lnSpc>
            </a:pPr>
            <a:r>
              <a:rPr lang="en-US" sz="1400" b="1" dirty="0">
                <a:solidFill>
                  <a:schemeClr val="bg1"/>
                </a:solidFill>
                <a:latin typeface="Aptos" panose="020B0004020202020204" pitchFamily="34" charset="0"/>
              </a:rPr>
              <a:t>Date: 27 November 2025</a:t>
            </a:r>
          </a:p>
        </p:txBody>
      </p:sp>
    </p:spTree>
    <p:extLst>
      <p:ext uri="{BB962C8B-B14F-4D97-AF65-F5344CB8AC3E}">
        <p14:creationId xmlns:p14="http://schemas.microsoft.com/office/powerpoint/2010/main" val="3012665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338D7D-EF49-B3CD-F3CA-A774B98B4EDC}"/>
              </a:ext>
            </a:extLst>
          </p:cNvPr>
          <p:cNvSpPr>
            <a:spLocks noGrp="1"/>
          </p:cNvSpPr>
          <p:nvPr>
            <p:ph type="title"/>
          </p:nvPr>
        </p:nvSpPr>
        <p:spPr>
          <a:xfrm>
            <a:off x="336244" y="308928"/>
            <a:ext cx="11644221" cy="692100"/>
          </a:xfrm>
        </p:spPr>
        <p:txBody>
          <a:bodyPr>
            <a:noAutofit/>
          </a:bodyPr>
          <a:lstStyle/>
          <a:p>
            <a:r>
              <a:rPr kumimoji="0" lang="en-ZA" sz="20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0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0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sz="2000" dirty="0"/>
          </a:p>
        </p:txBody>
      </p:sp>
      <p:sp>
        <p:nvSpPr>
          <p:cNvPr id="3" name="Content Placeholder 2">
            <a:extLst>
              <a:ext uri="{FF2B5EF4-FFF2-40B4-BE49-F238E27FC236}">
                <a16:creationId xmlns:a16="http://schemas.microsoft.com/office/drawing/2014/main" id="{D01BFD01-EF68-FFC4-9B09-5847A6E5A9CA}"/>
              </a:ext>
            </a:extLst>
          </p:cNvPr>
          <p:cNvSpPr>
            <a:spLocks noGrp="1"/>
          </p:cNvSpPr>
          <p:nvPr>
            <p:ph idx="1"/>
          </p:nvPr>
        </p:nvSpPr>
        <p:spPr>
          <a:xfrm>
            <a:off x="374160" y="1097415"/>
            <a:ext cx="11644221" cy="5544017"/>
          </a:xfrm>
        </p:spPr>
        <p:txBody>
          <a:bodyPr>
            <a:normAutofit fontScale="25000" lnSpcReduction="20000"/>
          </a:bodyPr>
          <a:lstStyle/>
          <a:p>
            <a:pPr marL="0" indent="0">
              <a:buNone/>
            </a:pPr>
            <a:r>
              <a:rPr lang="en-ZA" sz="7200" b="1" dirty="0">
                <a:solidFill>
                  <a:prstClr val="white"/>
                </a:solidFill>
                <a:highlight>
                  <a:srgbClr val="800000"/>
                </a:highlight>
                <a:latin typeface="Aptos" panose="020B0004020202020204" pitchFamily="34" charset="0"/>
              </a:rPr>
              <a:t>PHASE 3: </a:t>
            </a:r>
            <a:r>
              <a:rPr lang="en-US" sz="7200" b="1" dirty="0">
                <a:solidFill>
                  <a:prstClr val="white"/>
                </a:solidFill>
                <a:highlight>
                  <a:srgbClr val="800000"/>
                </a:highlight>
                <a:latin typeface="Aptos" panose="020B0004020202020204" pitchFamily="34" charset="0"/>
              </a:rPr>
              <a:t>Technical Specification </a:t>
            </a:r>
            <a:r>
              <a:rPr lang="en-ZA" sz="7200" b="1" dirty="0">
                <a:solidFill>
                  <a:prstClr val="white"/>
                </a:solidFill>
                <a:highlight>
                  <a:srgbClr val="800000"/>
                </a:highlight>
                <a:latin typeface="Aptos" panose="020B0004020202020204" pitchFamily="34" charset="0"/>
              </a:rPr>
              <a:t>Requirements</a:t>
            </a:r>
            <a:endParaRPr lang="en-US" sz="7200" b="1" dirty="0">
              <a:solidFill>
                <a:prstClr val="white"/>
              </a:solidFill>
              <a:highlight>
                <a:srgbClr val="800000"/>
              </a:highlight>
              <a:latin typeface="Aptos" panose="020B0004020202020204" pitchFamily="34" charset="0"/>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400" b="0" i="0" u="none" strike="noStrike" kern="1200" cap="none" spc="0" normalizeH="0" baseline="0" noProof="0" dirty="0">
                <a:ln>
                  <a:noFill/>
                </a:ln>
                <a:solidFill>
                  <a:srgbClr val="000000"/>
                </a:solidFill>
                <a:effectLst/>
                <a:uLnTx/>
                <a:uFillTx/>
                <a:latin typeface="Aptos" panose="02110004020202020204"/>
                <a:ea typeface="+mn-ea"/>
                <a:cs typeface="+mn-cs"/>
              </a:rPr>
              <a:t>During this phase, bids will be assessed against the </a:t>
            </a:r>
            <a:r>
              <a:rPr kumimoji="0" lang="en-US" sz="6400" b="1" i="0" u="none" strike="noStrike" kern="1200" cap="none" spc="0" normalizeH="0" baseline="0" noProof="0" dirty="0">
                <a:ln>
                  <a:noFill/>
                </a:ln>
                <a:solidFill>
                  <a:srgbClr val="000000"/>
                </a:solidFill>
                <a:effectLst/>
                <a:uLnTx/>
                <a:uFillTx/>
                <a:latin typeface="Aptos" panose="02110004020202020204"/>
                <a:ea typeface="+mn-ea"/>
                <a:cs typeface="+mn-cs"/>
              </a:rPr>
              <a:t>technical requirements</a:t>
            </a:r>
            <a:r>
              <a:rPr kumimoji="0" lang="en-US" sz="6400" b="0" i="0" u="none" strike="noStrike" kern="1200" cap="none" spc="0" normalizeH="0" baseline="0" noProof="0" dirty="0">
                <a:ln>
                  <a:noFill/>
                </a:ln>
                <a:solidFill>
                  <a:srgbClr val="000000"/>
                </a:solidFill>
                <a:effectLst/>
                <a:uLnTx/>
                <a:uFillTx/>
                <a:latin typeface="Aptos" panose="02110004020202020204"/>
                <a:ea typeface="+mn-ea"/>
                <a:cs typeface="+mn-cs"/>
              </a:rPr>
              <a:t> for each item listed in the pricing schedule.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400" b="1" i="0" u="none" strike="noStrike" kern="1200" cap="none" spc="0" normalizeH="0" baseline="0" noProof="0" dirty="0">
                <a:ln>
                  <a:noFill/>
                </a:ln>
                <a:solidFill>
                  <a:srgbClr val="000000"/>
                </a:solidFill>
                <a:effectLst/>
                <a:uLnTx/>
                <a:uFillTx/>
                <a:latin typeface="Aptos" panose="02110004020202020204"/>
                <a:ea typeface="+mn-ea"/>
                <a:cs typeface="+mn-cs"/>
              </a:rPr>
              <a:t>Non-compliance with any applicable requirement will result in disqualification of the affected line item.</a:t>
            </a:r>
          </a:p>
          <a:p>
            <a:pPr>
              <a:buNone/>
            </a:pPr>
            <a:r>
              <a:rPr lang="en-US" sz="6400" b="1" dirty="0"/>
              <a:t>Compliant to Item Standards/Specifications Requirements</a:t>
            </a:r>
          </a:p>
          <a:p>
            <a:pPr>
              <a:buFont typeface="Wingdings" panose="05000000000000000000" pitchFamily="2" charset="2"/>
              <a:buChar char="§"/>
            </a:pPr>
            <a:r>
              <a:rPr lang="en-US" sz="6400" dirty="0"/>
              <a:t>Items must comply with technical specifications on pricing schedule (Annexure A) as stated in the bid document of each item. Non-compliance to the technical specification requirement will invalidate the items to which the compliance is not adhered.</a:t>
            </a:r>
          </a:p>
          <a:p>
            <a:pPr>
              <a:buFont typeface="Wingdings" panose="05000000000000000000" pitchFamily="2" charset="2"/>
              <a:buChar char="§"/>
            </a:pPr>
            <a:r>
              <a:rPr lang="en-US" sz="6400" dirty="0"/>
              <a:t>Where specific specifications and/ or standards are applicable for each item, the quality of products shall not be less than the requirements of the latest edition of such specifications and/or standards throughout the contract period.</a:t>
            </a:r>
          </a:p>
          <a:p>
            <a:pPr>
              <a:buFont typeface="Wingdings" panose="05000000000000000000" pitchFamily="2" charset="2"/>
              <a:buChar char="§"/>
            </a:pPr>
            <a:r>
              <a:rPr lang="en-US" sz="6400" dirty="0"/>
              <a:t>Products must comply with the latest applicable </a:t>
            </a:r>
            <a:r>
              <a:rPr lang="en-US" sz="6400" b="1" dirty="0"/>
              <a:t>South African standards</a:t>
            </a:r>
            <a:r>
              <a:rPr lang="en-US" sz="6400" dirty="0"/>
              <a:t>, including but not limited to:</a:t>
            </a:r>
          </a:p>
          <a:p>
            <a:pPr marL="457200" lvl="1" indent="0">
              <a:buNone/>
            </a:pPr>
            <a:r>
              <a:rPr lang="en-US" sz="6400" dirty="0"/>
              <a:t>a) VC8056 – Compulsory Specification for Pneumatic Tyres for Passenger Cars and Trailers</a:t>
            </a:r>
          </a:p>
          <a:p>
            <a:pPr marL="457200" lvl="1" indent="0">
              <a:buNone/>
            </a:pPr>
            <a:r>
              <a:rPr lang="en-US" sz="6400" dirty="0"/>
              <a:t>b) VC8059 – Compulsory Specification for Pneumatic Tyres for Commercial Vehicles</a:t>
            </a:r>
          </a:p>
          <a:p>
            <a:pPr marL="457200" lvl="1" indent="0">
              <a:buNone/>
            </a:pPr>
            <a:r>
              <a:rPr lang="en-US" sz="6400" dirty="0"/>
              <a:t>c) VC8059 - Compulsory Specification for Pneumatic Tyres for Construction Equipment </a:t>
            </a:r>
          </a:p>
          <a:p>
            <a:pPr marL="457200" lvl="1" indent="0">
              <a:buNone/>
            </a:pPr>
            <a:r>
              <a:rPr lang="en-US" sz="6400" dirty="0"/>
              <a:t>d) VC8026 - Compulsory Specification for Pneumatic Tyres for Motorcycles </a:t>
            </a:r>
          </a:p>
          <a:p>
            <a:pPr marL="457200" lvl="1" indent="0">
              <a:buNone/>
            </a:pPr>
            <a:r>
              <a:rPr lang="en-US" sz="6400" dirty="0"/>
              <a:t>e) SANS 20047 – New Pneumatic Radial Tyres for Passenger Cars</a:t>
            </a:r>
          </a:p>
          <a:p>
            <a:pPr marL="457200" lvl="1" indent="0">
              <a:buNone/>
            </a:pPr>
            <a:r>
              <a:rPr lang="en-US" sz="6400" dirty="0"/>
              <a:t>f) SANS 1553 – Pneumatic Tyres for Commercial Vehicles and Trailers</a:t>
            </a:r>
          </a:p>
          <a:p>
            <a:pPr marL="457200" lvl="1" indent="0">
              <a:buNone/>
            </a:pPr>
            <a:r>
              <a:rPr lang="en-US" sz="6400" dirty="0"/>
              <a:t>g) SANS 20050-1 – Tyre Sidewall Markings and Testing</a:t>
            </a:r>
          </a:p>
          <a:p>
            <a:pPr marL="457200" lvl="1" indent="0">
              <a:buNone/>
            </a:pPr>
            <a:r>
              <a:rPr lang="en-US" sz="6400" dirty="0"/>
              <a:t>h) SANS 10047 – Tubes for Pneumatic Tyres</a:t>
            </a:r>
          </a:p>
          <a:p>
            <a:pPr marL="457200" lvl="1" indent="0">
              <a:buNone/>
            </a:pPr>
            <a:r>
              <a:rPr lang="en-US" sz="6400" dirty="0" err="1"/>
              <a:t>i</a:t>
            </a:r>
            <a:r>
              <a:rPr lang="en-US" sz="6400" dirty="0"/>
              <a:t>)   SANS 10098 – Flap and Valve Extensions</a:t>
            </a:r>
          </a:p>
          <a:p>
            <a:pPr marL="457200" lvl="1" indent="0">
              <a:buNone/>
            </a:pPr>
            <a:r>
              <a:rPr lang="en-US" sz="6400" dirty="0"/>
              <a:t>j)  NRCS Type Approval Guidelines – Where applicable for regulated products</a:t>
            </a:r>
          </a:p>
          <a:p>
            <a:pPr marL="457200" lvl="1" indent="0">
              <a:buNone/>
            </a:pPr>
            <a:r>
              <a:rPr lang="en-US" sz="6400" dirty="0"/>
              <a:t>k) SABS Mark Certification – Where applicable for product assurance</a:t>
            </a:r>
          </a:p>
          <a:p>
            <a:pPr marL="457200" lvl="1" indent="0">
              <a:buNone/>
            </a:pPr>
            <a:r>
              <a:rPr lang="en-US" sz="6400" dirty="0"/>
              <a:t>l)"E" Mark Certification - Where applicable for product assurance</a:t>
            </a:r>
          </a:p>
          <a:p>
            <a:pPr>
              <a:buFont typeface="Wingdings" panose="05000000000000000000" pitchFamily="2" charset="2"/>
              <a:buChar char="§"/>
            </a:pPr>
            <a:r>
              <a:rPr lang="en-US" sz="6400" b="1" dirty="0"/>
              <a:t>It is the bidder’s responsibility to ensure full compliance with all relevant standards, regulations, and legislation.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br>
              <a:rPr lang="en-US" sz="5600" dirty="0"/>
            </a:br>
            <a:endParaRPr lang="en-US" sz="5600" dirty="0"/>
          </a:p>
          <a:p>
            <a:endParaRPr lang="en-ZA" dirty="0"/>
          </a:p>
        </p:txBody>
      </p:sp>
    </p:spTree>
    <p:extLst>
      <p:ext uri="{BB962C8B-B14F-4D97-AF65-F5344CB8AC3E}">
        <p14:creationId xmlns:p14="http://schemas.microsoft.com/office/powerpoint/2010/main" val="358835380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60F5F6-6B10-ED8E-0BAD-E6A404E68D9E}"/>
              </a:ext>
            </a:extLst>
          </p:cNvPr>
          <p:cNvSpPr>
            <a:spLocks noGrp="1"/>
          </p:cNvSpPr>
          <p:nvPr>
            <p:ph type="title"/>
          </p:nvPr>
        </p:nvSpPr>
        <p:spPr/>
        <p:txBody>
          <a:bodyPr/>
          <a:lstStyle/>
          <a:p>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4746C94E-6433-5255-B0D0-B861DABD98FC}"/>
              </a:ext>
            </a:extLst>
          </p:cNvPr>
          <p:cNvSpPr>
            <a:spLocks noGrp="1"/>
          </p:cNvSpPr>
          <p:nvPr>
            <p:ph idx="1"/>
          </p:nvPr>
        </p:nvSpPr>
        <p:spPr/>
        <p:txBody>
          <a:bodyPr>
            <a:normAutofit fontScale="47500" lnSpcReduction="20000"/>
          </a:bodyPr>
          <a:lstStyle/>
          <a:p>
            <a:pPr>
              <a:buNone/>
              <a:defRPr/>
            </a:pPr>
            <a:r>
              <a:rPr lang="en-ZA" sz="3800" b="1" dirty="0">
                <a:solidFill>
                  <a:prstClr val="white"/>
                </a:solidFill>
                <a:highlight>
                  <a:srgbClr val="800000"/>
                </a:highlight>
                <a:latin typeface="Aptos" panose="020B0004020202020204" pitchFamily="34" charset="0"/>
              </a:rPr>
              <a:t>PHASE 3: </a:t>
            </a:r>
            <a:r>
              <a:rPr lang="en-US" sz="3800" b="1" dirty="0">
                <a:solidFill>
                  <a:prstClr val="white"/>
                </a:solidFill>
                <a:highlight>
                  <a:srgbClr val="800000"/>
                </a:highlight>
                <a:latin typeface="Aptos" panose="020B0004020202020204" pitchFamily="34" charset="0"/>
              </a:rPr>
              <a:t>Technical Specification </a:t>
            </a:r>
            <a:r>
              <a:rPr lang="en-ZA" sz="3800" b="1" dirty="0">
                <a:solidFill>
                  <a:prstClr val="white"/>
                </a:solidFill>
                <a:highlight>
                  <a:srgbClr val="800000"/>
                </a:highlight>
                <a:latin typeface="Aptos" panose="020B0004020202020204" pitchFamily="34" charset="0"/>
              </a:rPr>
              <a:t>Requirements (Continues)</a:t>
            </a:r>
            <a:endParaRPr lang="en-US" sz="3800" b="1" dirty="0">
              <a:solidFill>
                <a:prstClr val="white"/>
              </a:solidFill>
              <a:highlight>
                <a:srgbClr val="800000"/>
              </a:highlight>
              <a:latin typeface="Aptos" panose="020B0004020202020204" pitchFamily="34" charset="0"/>
            </a:endParaRPr>
          </a:p>
          <a:p>
            <a:pPr marL="0" indent="0">
              <a:buNone/>
            </a:pPr>
            <a:r>
              <a:rPr kumimoji="0" lang="en-US" sz="3800" b="1" i="0" u="none" strike="noStrike" kern="1200" cap="none" spc="0" normalizeH="0" baseline="0" noProof="0" dirty="0">
                <a:ln>
                  <a:noFill/>
                </a:ln>
                <a:solidFill>
                  <a:srgbClr val="000000"/>
                </a:solidFill>
                <a:effectLst/>
                <a:uLnTx/>
                <a:uFillTx/>
                <a:latin typeface="Aptos" panose="02110004020202020204"/>
                <a:ea typeface="+mn-ea"/>
                <a:cs typeface="+mn-cs"/>
              </a:rPr>
              <a:t>2. </a:t>
            </a:r>
            <a:r>
              <a:rPr lang="en-ZA" sz="3800" b="1" dirty="0"/>
              <a:t>TCD 13.2 Authorization Letter</a:t>
            </a:r>
            <a:endParaRPr lang="en-ZA" sz="3800" dirty="0"/>
          </a:p>
          <a:p>
            <a:pPr>
              <a:buFont typeface="Wingdings" panose="05000000000000000000" pitchFamily="2" charset="2"/>
              <a:buChar char="§"/>
            </a:pPr>
            <a:r>
              <a:rPr lang="en-ZA" sz="2900" dirty="0"/>
              <a:t>Bidder who is sourcing goods or services from a third party is required to submit an authorisation letter in a third-party letterhead outlining all relevant goods or services. The authorisation letter must include but not limited to the following: </a:t>
            </a:r>
          </a:p>
          <a:p>
            <a:pPr lvl="0">
              <a:buFont typeface="Wingdings" panose="05000000000000000000" pitchFamily="2" charset="2"/>
              <a:buChar char="§"/>
            </a:pPr>
            <a:r>
              <a:rPr lang="en-ZA" sz="2900" dirty="0"/>
              <a:t>List of item(s) item number, brand name and item description.</a:t>
            </a:r>
          </a:p>
          <a:p>
            <a:pPr lvl="0">
              <a:buFont typeface="Wingdings" panose="05000000000000000000" pitchFamily="2" charset="2"/>
              <a:buChar char="§"/>
            </a:pPr>
            <a:r>
              <a:rPr lang="en-ZA" sz="2900" dirty="0"/>
              <a:t>Letter must be on a letter head of a third party, dated and signed,</a:t>
            </a:r>
          </a:p>
          <a:p>
            <a:pPr lvl="0">
              <a:buFont typeface="Wingdings" panose="05000000000000000000" pitchFamily="2" charset="2"/>
              <a:buChar char="§"/>
            </a:pPr>
            <a:r>
              <a:rPr lang="en-ZA" sz="2900" dirty="0"/>
              <a:t>Letter must be from the manufacture of the tyres.</a:t>
            </a:r>
          </a:p>
          <a:p>
            <a:pPr lvl="0">
              <a:buFont typeface="Wingdings" panose="05000000000000000000" pitchFamily="2" charset="2"/>
              <a:buChar char="§"/>
            </a:pPr>
            <a:r>
              <a:rPr lang="en-ZA" sz="2900" dirty="0"/>
              <a:t>Letter must not be older than 30 days at the closing date and time of the bid,</a:t>
            </a:r>
          </a:p>
          <a:p>
            <a:pPr lvl="0">
              <a:buFont typeface="Wingdings" panose="05000000000000000000" pitchFamily="2" charset="2"/>
              <a:buChar char="§"/>
            </a:pPr>
            <a:r>
              <a:rPr lang="en-ZA" sz="2900" dirty="0"/>
              <a:t>Have contact person’s name, physical and postal address, telephone, and email details, and</a:t>
            </a:r>
          </a:p>
          <a:p>
            <a:pPr lvl="0">
              <a:buFont typeface="Wingdings" panose="05000000000000000000" pitchFamily="2" charset="2"/>
              <a:buChar char="§"/>
            </a:pPr>
            <a:r>
              <a:rPr lang="en-ZA" sz="2900" dirty="0"/>
              <a:t>All information on the letter must be in English.</a:t>
            </a:r>
          </a:p>
          <a:p>
            <a:pPr lvl="0">
              <a:buFont typeface="Wingdings" panose="05000000000000000000" pitchFamily="2" charset="2"/>
              <a:buChar char="§"/>
            </a:pPr>
            <a:r>
              <a:rPr lang="en-ZA" sz="2900" dirty="0"/>
              <a:t>In the case where the authorization letter is issued by an importer or a distributor, a letter needs to be provided from the manufacturer to confirm that the distributor or importer are authorized by the manufacturer to distribute or import their products. This needs to be included as part of the authorization letter from the distributor or importer to the bidder. At the time of the bid closing, the letter of undertaking and any supporting documentation must be submitted together with the bid.</a:t>
            </a:r>
          </a:p>
          <a:p>
            <a:pPr lvl="0">
              <a:buFont typeface="Wingdings" panose="05000000000000000000" pitchFamily="2" charset="2"/>
              <a:buChar char="§"/>
            </a:pPr>
            <a:r>
              <a:rPr lang="en-ZA" sz="2900" dirty="0"/>
              <a:t>The State reserves the right to verify any information supplied by the bidder in the authorisation letter and should the information be found to be false or incorrect, the State will exercise any of the remedies available to it in the bid documents. </a:t>
            </a:r>
          </a:p>
          <a:p>
            <a:pPr lvl="0">
              <a:buFont typeface="Wingdings" panose="05000000000000000000" pitchFamily="2" charset="2"/>
              <a:buChar char="§"/>
            </a:pPr>
            <a:r>
              <a:rPr lang="en-ZA" sz="2900" dirty="0"/>
              <a:t>The bidder must ensure that all financial and supply arrangements for goods or services have been mutually agreed upon between the bidder and the third party. No agreement between the bidder and the third party will be binding on the State. </a:t>
            </a:r>
          </a:p>
          <a:p>
            <a:pPr>
              <a:buFont typeface="Wingdings" panose="05000000000000000000" pitchFamily="2" charset="2"/>
              <a:buChar char="§"/>
            </a:pPr>
            <a:r>
              <a:rPr lang="en-ZA" sz="2900" b="1" dirty="0"/>
              <a:t>Failure to submit the required documents will result in the disqualification of the relevant line item.</a:t>
            </a:r>
          </a:p>
          <a:p>
            <a:pPr marL="0" indent="0">
              <a:buNone/>
            </a:pPr>
            <a:r>
              <a:rPr lang="en-ZA" dirty="0"/>
              <a:t> </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endParaRPr lang="en-ZA" dirty="0"/>
          </a:p>
        </p:txBody>
      </p:sp>
    </p:spTree>
    <p:extLst>
      <p:ext uri="{BB962C8B-B14F-4D97-AF65-F5344CB8AC3E}">
        <p14:creationId xmlns:p14="http://schemas.microsoft.com/office/powerpoint/2010/main" val="3319305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219F11-619C-9AF5-88B6-91A5AB9063B3}"/>
              </a:ext>
            </a:extLst>
          </p:cNvPr>
          <p:cNvSpPr>
            <a:spLocks noGrp="1"/>
          </p:cNvSpPr>
          <p:nvPr>
            <p:ph type="title"/>
          </p:nvPr>
        </p:nvSpPr>
        <p:spPr>
          <a:xfrm>
            <a:off x="273889" y="425570"/>
            <a:ext cx="11644221" cy="897147"/>
          </a:xfrm>
        </p:spPr>
        <p:txBody>
          <a:bodyPr/>
          <a:lstStyle/>
          <a:p>
            <a:r>
              <a:rPr kumimoji="0" lang="en-ZA"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C991B2B1-8812-3586-1A3A-DAFDB218976F}"/>
              </a:ext>
            </a:extLst>
          </p:cNvPr>
          <p:cNvSpPr>
            <a:spLocks noGrp="1"/>
          </p:cNvSpPr>
          <p:nvPr>
            <p:ph idx="1"/>
          </p:nvPr>
        </p:nvSpPr>
        <p:spPr>
          <a:xfrm>
            <a:off x="267419" y="1475117"/>
            <a:ext cx="11644221" cy="4839418"/>
          </a:xfrm>
        </p:spPr>
        <p:txBody>
          <a:bodyPr>
            <a:normAutofit fontScale="32500" lnSpcReduction="20000"/>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62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rPr>
              <a:t>PHASE 3: </a:t>
            </a:r>
            <a:r>
              <a:rPr kumimoji="0" lang="en-US" sz="62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rPr>
              <a:t>Technical Specification </a:t>
            </a:r>
            <a:r>
              <a:rPr kumimoji="0" lang="en-ZA" sz="62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rPr>
              <a:t>Requirements (Continues)</a:t>
            </a:r>
            <a:endParaRPr kumimoji="0" lang="en-US" sz="62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6400" b="1" i="0" u="none" strike="noStrike" kern="1200" cap="none" spc="0" normalizeH="0" baseline="0" noProof="0" dirty="0">
                <a:ln>
                  <a:noFill/>
                </a:ln>
                <a:solidFill>
                  <a:srgbClr val="000000"/>
                </a:solidFill>
                <a:effectLst/>
                <a:uLnTx/>
                <a:uFillTx/>
                <a:latin typeface="Aptos" panose="02110004020202020204"/>
                <a:ea typeface="+mn-ea"/>
                <a:cs typeface="+mn-cs"/>
              </a:rPr>
              <a:t>3</a:t>
            </a:r>
            <a:r>
              <a:rPr kumimoji="0" lang="en-US" sz="5500" b="1" i="0" u="none" strike="noStrike" kern="1200" cap="none" spc="0" normalizeH="0" baseline="0" noProof="0" dirty="0">
                <a:ln>
                  <a:noFill/>
                </a:ln>
                <a:solidFill>
                  <a:srgbClr val="000000"/>
                </a:solidFill>
                <a:effectLst/>
                <a:uLnTx/>
                <a:uFillTx/>
                <a:latin typeface="Aptos" panose="02110004020202020204"/>
                <a:ea typeface="+mn-ea"/>
                <a:cs typeface="+mn-cs"/>
              </a:rPr>
              <a:t>. Quality Management System Certification (ISO 9001)</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A valid </a:t>
            </a:r>
            <a:r>
              <a:rPr kumimoji="0" lang="en-US" sz="5500" b="1" i="0" u="none" strike="noStrike" kern="1200" cap="none" spc="0" normalizeH="0" baseline="0" noProof="0" dirty="0">
                <a:ln>
                  <a:noFill/>
                </a:ln>
                <a:solidFill>
                  <a:srgbClr val="000000"/>
                </a:solidFill>
                <a:effectLst/>
                <a:uLnTx/>
                <a:uFillTx/>
                <a:latin typeface="Aptos" panose="02110004020202020204"/>
                <a:ea typeface="+mn-ea"/>
                <a:cs typeface="+mn-cs"/>
              </a:rPr>
              <a:t>ISO 9001 certificate</a:t>
            </a: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 from the manufacturer must be submitted at the time of bid closing.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Distributors/importers must also provide NRCS Type Approval.</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Non-submission will result in </a:t>
            </a:r>
            <a:r>
              <a:rPr kumimoji="0" lang="en-US" sz="5500" b="1" i="0" u="none" strike="noStrike" kern="1200" cap="none" spc="0" normalizeH="0" baseline="0" noProof="0" dirty="0">
                <a:ln>
                  <a:noFill/>
                </a:ln>
                <a:solidFill>
                  <a:srgbClr val="000000"/>
                </a:solidFill>
                <a:effectLst/>
                <a:uLnTx/>
                <a:uFillTx/>
                <a:latin typeface="Aptos" panose="02110004020202020204"/>
                <a:ea typeface="+mn-ea"/>
                <a:cs typeface="+mn-cs"/>
              </a:rPr>
              <a:t>line-item disqualification</a:t>
            </a: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500" b="1" i="0" u="none" strike="noStrike" kern="1200" cap="none" spc="0" normalizeH="0" baseline="0" noProof="0" dirty="0">
                <a:ln>
                  <a:noFill/>
                </a:ln>
                <a:solidFill>
                  <a:srgbClr val="000000"/>
                </a:solidFill>
                <a:effectLst/>
                <a:uLnTx/>
                <a:uFillTx/>
                <a:latin typeface="Aptos" panose="02110004020202020204"/>
                <a:ea typeface="+mn-ea"/>
                <a:cs typeface="+mn-cs"/>
              </a:rPr>
              <a:t>4. Public Liability Insurance</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Bidders must submit valid public liability insurance or a formal quotation from a registered insurer.</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Coverage must adequately protect against claims related to tyre supply or fitment.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Failure to submit proof or quotation will result in </a:t>
            </a:r>
            <a:r>
              <a:rPr kumimoji="0" lang="en-US" sz="5500" b="1" i="0" u="none" strike="noStrike" kern="1200" cap="none" spc="0" normalizeH="0" baseline="0" noProof="0" dirty="0">
                <a:ln>
                  <a:noFill/>
                </a:ln>
                <a:solidFill>
                  <a:srgbClr val="000000"/>
                </a:solidFill>
                <a:effectLst/>
                <a:uLnTx/>
                <a:uFillTx/>
                <a:latin typeface="Aptos" panose="02110004020202020204"/>
                <a:ea typeface="+mn-ea"/>
                <a:cs typeface="+mn-cs"/>
              </a:rPr>
              <a:t>line-item disqualification</a:t>
            </a: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5500" b="1" i="0" u="none" strike="noStrike" kern="1200" cap="none" spc="0" normalizeH="0" baseline="0" noProof="0" dirty="0">
                <a:ln>
                  <a:noFill/>
                </a:ln>
                <a:solidFill>
                  <a:srgbClr val="000000"/>
                </a:solidFill>
                <a:effectLst/>
                <a:uLnTx/>
                <a:uFillTx/>
                <a:latin typeface="Aptos" panose="02110004020202020204"/>
                <a:ea typeface="+mn-ea"/>
                <a:cs typeface="+mn-cs"/>
              </a:rPr>
              <a:t>5. Homologation Certificate / NRCS Type Approval</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Compliance with NRCS compulsory specifications is required.</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Bidders must submit a homologation certificate or NRCS Type Approval for each tyre offered, including volume limits for importers/distributors.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Non-submission will result in </a:t>
            </a:r>
            <a:r>
              <a:rPr kumimoji="0" lang="en-US" sz="5500" b="1" i="0" u="none" strike="noStrike" kern="1200" cap="none" spc="0" normalizeH="0" baseline="0" noProof="0" dirty="0">
                <a:ln>
                  <a:noFill/>
                </a:ln>
                <a:solidFill>
                  <a:srgbClr val="000000"/>
                </a:solidFill>
                <a:effectLst/>
                <a:uLnTx/>
                <a:uFillTx/>
                <a:latin typeface="Aptos" panose="02110004020202020204"/>
                <a:ea typeface="+mn-ea"/>
                <a:cs typeface="+mn-cs"/>
              </a:rPr>
              <a:t>line-item disqualification</a:t>
            </a:r>
            <a:r>
              <a:rPr kumimoji="0" lang="en-US" sz="5500" b="0" i="0" u="none" strike="noStrike" kern="1200" cap="none" spc="0" normalizeH="0" baseline="0" noProof="0" dirty="0">
                <a:ln>
                  <a:noFill/>
                </a:ln>
                <a:solidFill>
                  <a:srgbClr val="000000"/>
                </a:solidFill>
                <a:effectLst/>
                <a:uLnTx/>
                <a:uFillTx/>
                <a:latin typeface="Aptos" panose="02110004020202020204"/>
                <a:ea typeface="+mn-ea"/>
                <a:cs typeface="+mn-cs"/>
              </a:rPr>
              <a:t>.</a:t>
            </a:r>
          </a:p>
          <a:p>
            <a:endParaRPr lang="en-ZA" dirty="0"/>
          </a:p>
        </p:txBody>
      </p:sp>
    </p:spTree>
    <p:extLst>
      <p:ext uri="{BB962C8B-B14F-4D97-AF65-F5344CB8AC3E}">
        <p14:creationId xmlns:p14="http://schemas.microsoft.com/office/powerpoint/2010/main" val="20566334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2DADE3-C410-9116-5D4F-D5A2ECC4B40E}"/>
              </a:ext>
            </a:extLst>
          </p:cNvPr>
          <p:cNvSpPr>
            <a:spLocks noGrp="1"/>
          </p:cNvSpPr>
          <p:nvPr>
            <p:ph type="title"/>
          </p:nvPr>
        </p:nvSpPr>
        <p:spPr/>
        <p:txBody>
          <a:bodyPr/>
          <a:lstStyle/>
          <a:p>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505FD5B8-4FC6-5D7F-DDB5-F9F05D5EDE46}"/>
              </a:ext>
            </a:extLst>
          </p:cNvPr>
          <p:cNvSpPr>
            <a:spLocks noGrp="1"/>
          </p:cNvSpPr>
          <p:nvPr>
            <p:ph idx="1"/>
          </p:nvPr>
        </p:nvSpPr>
        <p:spPr>
          <a:xfrm>
            <a:off x="267418" y="1475117"/>
            <a:ext cx="11644221" cy="4839418"/>
          </a:xfrm>
        </p:spPr>
        <p:txBody>
          <a:bodyPr/>
          <a:lstStyle/>
          <a:p>
            <a:pPr marL="0" marR="0" lvl="0" indent="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ZA" sz="20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rPr>
              <a:t>PHASE 3: </a:t>
            </a:r>
            <a:r>
              <a:rPr kumimoji="0" lang="en-US" sz="20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rPr>
              <a:t>Technical Specification </a:t>
            </a:r>
            <a:r>
              <a:rPr kumimoji="0" lang="en-ZA" sz="20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rPr>
              <a:t>Requirements (Continues)</a:t>
            </a:r>
            <a:endParaRPr kumimoji="0" lang="en-US" sz="20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endParaRP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6. Provincial Footprint (Applicable to Categories B and C)</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Bidders must demonstrate an operational footprint in each province bid for, by submitting:</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Proof of ownership or occupancy (utility bill, lease, partnership agreement, or property agent confirmation)</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A list of fitment centres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Proof must relate to a registered legal entity, not a residential address</a:t>
            </a:r>
            <a:b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b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Failure to provide valid proof will result in provincial disqualification.</a:t>
            </a:r>
          </a:p>
          <a:p>
            <a:pPr marL="228600" marR="0" lvl="0" indent="-228600" algn="l" defTabSz="914400" rtl="0" eaLnBrk="1" fontAlgn="auto" latinLnBrk="0" hangingPunct="1">
              <a:lnSpc>
                <a:spcPct val="90000"/>
              </a:lnSpc>
              <a:spcBef>
                <a:spcPts val="1000"/>
              </a:spcBef>
              <a:spcAft>
                <a:spcPts val="0"/>
              </a:spcAft>
              <a:buClrTx/>
              <a:buSzTx/>
              <a:buFont typeface="Arial" panose="020B0604020202020204" pitchFamily="34" charset="0"/>
              <a:buNone/>
              <a:tabLst/>
              <a:defRPr/>
            </a:pP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7. Warranty Requirements</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Bidders must submit a written confirmation that all </a:t>
            </a:r>
            <a:r>
              <a:rPr kumimoji="0" lang="en-US" sz="2000" b="0" i="0" u="none" strike="noStrike" kern="1200" cap="none" spc="0" normalizeH="0" baseline="0" noProof="0" dirty="0" err="1">
                <a:ln>
                  <a:noFill/>
                </a:ln>
                <a:solidFill>
                  <a:srgbClr val="000000"/>
                </a:solidFill>
                <a:effectLst/>
                <a:uLnTx/>
                <a:uFillTx/>
                <a:latin typeface="Aptos" panose="02110004020202020204"/>
                <a:ea typeface="+mn-ea"/>
                <a:cs typeface="+mn-cs"/>
              </a:rPr>
              <a:t>tyres</a:t>
            </a: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 supplied and fitted will carry a </a:t>
            </a: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minimum one-year warranty</a:t>
            </a: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a:t>
            </a:r>
          </a:p>
          <a:p>
            <a:pPr marR="0" lvl="0" algn="l" defTabSz="914400" rtl="0" eaLnBrk="1" fontAlgn="auto" latinLnBrk="0" hangingPunct="1">
              <a:lnSpc>
                <a:spcPct val="90000"/>
              </a:lnSpc>
              <a:spcBef>
                <a:spcPts val="1000"/>
              </a:spcBef>
              <a:spcAft>
                <a:spcPts val="0"/>
              </a:spcAft>
              <a:buClrTx/>
              <a:buSzTx/>
              <a:buFont typeface="Wingdings" panose="05000000000000000000" pitchFamily="2" charset="2"/>
              <a:buChar char="§"/>
              <a:tabLst/>
              <a:defRPr/>
            </a:pPr>
            <a:r>
              <a:rPr kumimoji="0" lang="en-US" sz="2000" b="1" i="0" u="none" strike="noStrike" kern="1200" cap="none" spc="0" normalizeH="0" baseline="0" noProof="0" dirty="0">
                <a:ln>
                  <a:noFill/>
                </a:ln>
                <a:solidFill>
                  <a:srgbClr val="000000"/>
                </a:solidFill>
                <a:effectLst/>
                <a:uLnTx/>
                <a:uFillTx/>
                <a:latin typeface="Aptos" panose="02110004020202020204"/>
                <a:ea typeface="+mn-ea"/>
                <a:cs typeface="+mn-cs"/>
              </a:rPr>
              <a:t>Non-submission will result in line-item disqualification</a:t>
            </a:r>
            <a:r>
              <a:rPr kumimoji="0" lang="en-US" sz="2000" b="0" i="0" u="none" strike="noStrike" kern="1200" cap="none" spc="0" normalizeH="0" baseline="0" noProof="0" dirty="0">
                <a:ln>
                  <a:noFill/>
                </a:ln>
                <a:solidFill>
                  <a:srgbClr val="000000"/>
                </a:solidFill>
                <a:effectLst/>
                <a:uLnTx/>
                <a:uFillTx/>
                <a:latin typeface="Aptos" panose="02110004020202020204"/>
                <a:ea typeface="+mn-ea"/>
                <a:cs typeface="+mn-cs"/>
              </a:rPr>
              <a:t>.</a:t>
            </a:r>
          </a:p>
          <a:p>
            <a:endParaRPr lang="en-ZA" dirty="0"/>
          </a:p>
        </p:txBody>
      </p:sp>
    </p:spTree>
    <p:extLst>
      <p:ext uri="{BB962C8B-B14F-4D97-AF65-F5344CB8AC3E}">
        <p14:creationId xmlns:p14="http://schemas.microsoft.com/office/powerpoint/2010/main" val="2660531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0B9898-AD16-FA66-F047-501A21E27476}"/>
              </a:ext>
            </a:extLst>
          </p:cNvPr>
          <p:cNvSpPr>
            <a:spLocks noGrp="1"/>
          </p:cNvSpPr>
          <p:nvPr>
            <p:ph type="title"/>
          </p:nvPr>
        </p:nvSpPr>
        <p:spPr/>
        <p:txBody>
          <a:bodyPr/>
          <a:lstStyle/>
          <a:p>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34DBC8FB-9B37-299F-89D9-698C9AC685B9}"/>
              </a:ext>
            </a:extLst>
          </p:cNvPr>
          <p:cNvSpPr>
            <a:spLocks noGrp="1"/>
          </p:cNvSpPr>
          <p:nvPr>
            <p:ph idx="1"/>
          </p:nvPr>
        </p:nvSpPr>
        <p:spPr>
          <a:xfrm>
            <a:off x="267419" y="1535229"/>
            <a:ext cx="11644221" cy="5063979"/>
          </a:xfrm>
        </p:spPr>
        <p:txBody>
          <a:bodyPr>
            <a:normAutofit fontScale="55000" lnSpcReduction="20000"/>
          </a:body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29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rPr>
              <a:t>PHASE 4: PRICE AND SPECIFIC GOALS</a:t>
            </a:r>
          </a:p>
          <a:p>
            <a:pPr marL="0" indent="0">
              <a:buNone/>
            </a:pPr>
            <a:r>
              <a:rPr lang="en-US" sz="2900" b="1" dirty="0"/>
              <a:t>Pricing Schedule and Structure Requirements</a:t>
            </a:r>
          </a:p>
          <a:p>
            <a:pPr>
              <a:buFont typeface="Wingdings" panose="05000000000000000000" pitchFamily="2" charset="2"/>
              <a:buChar char="§"/>
            </a:pPr>
            <a:r>
              <a:rPr lang="en-US" sz="2900" dirty="0"/>
              <a:t>Prices quoted must be furnished based on “delivered to State facility” country-wide inclusive of VAT.</a:t>
            </a:r>
          </a:p>
          <a:p>
            <a:pPr>
              <a:buFont typeface="Wingdings" panose="05000000000000000000" pitchFamily="2" charset="2"/>
              <a:buChar char="§"/>
            </a:pPr>
            <a:r>
              <a:rPr lang="en-US" sz="2900" dirty="0"/>
              <a:t>The pricing schedule provided in this bid forms an integral part of the bid document and bidders must ensure that it is completed without changing the structure thereof. Bidders are required to complete a mandatory Pricing Schedule as a response to how much the items offered will be charged. </a:t>
            </a:r>
          </a:p>
          <a:p>
            <a:pPr>
              <a:buFont typeface="Wingdings" panose="05000000000000000000" pitchFamily="2" charset="2"/>
              <a:buChar char="§"/>
            </a:pPr>
            <a:r>
              <a:rPr lang="en-US" sz="2900" dirty="0"/>
              <a:t>Due diligence on market-related pricing reasonability may be conducted. The State reserves the right to disqualify bid offers that are under-quoted and or are above market value. In this case, the bidder may be required to submit supporting documentation to the State to prove that the pricing is not under-quoted or above market value.</a:t>
            </a:r>
          </a:p>
          <a:p>
            <a:pPr>
              <a:buFont typeface="Wingdings" panose="05000000000000000000" pitchFamily="2" charset="2"/>
              <a:buChar char="§"/>
            </a:pPr>
            <a:r>
              <a:rPr lang="en-US" sz="2900" dirty="0"/>
              <a:t>Conditional discounts offered will not be taken into consideration during evaluation.</a:t>
            </a:r>
          </a:p>
          <a:p>
            <a:pPr>
              <a:buFont typeface="Wingdings" panose="05000000000000000000" pitchFamily="2" charset="2"/>
              <a:buChar char="§"/>
            </a:pPr>
            <a:r>
              <a:rPr lang="en-US" sz="2900" dirty="0"/>
              <a:t>Prices submitted in this bid must be filled in on the field provided on the pricing schedule supplied with the bid. Price structures that do not comply with this requirement may invalidate the bid.</a:t>
            </a:r>
          </a:p>
          <a:p>
            <a:pPr>
              <a:buFont typeface="Wingdings" panose="05000000000000000000" pitchFamily="2" charset="2"/>
              <a:buChar char="§"/>
            </a:pPr>
            <a:r>
              <a:rPr lang="en-US" sz="2900" dirty="0"/>
              <a:t>The Pricing Schedule (Annexure A) must be submitted with the bid document and in as an </a:t>
            </a:r>
            <a:r>
              <a:rPr lang="en-US" sz="2900" b="1" dirty="0"/>
              <a:t>Excel</a:t>
            </a:r>
            <a:r>
              <a:rPr lang="en-US" sz="2900" dirty="0"/>
              <a:t>, spreadsheet at the closing date and time of the bid. </a:t>
            </a:r>
          </a:p>
          <a:p>
            <a:pPr>
              <a:buFont typeface="Wingdings" panose="05000000000000000000" pitchFamily="2" charset="2"/>
              <a:buChar char="§"/>
            </a:pPr>
            <a:r>
              <a:rPr lang="en-US" sz="2900" dirty="0"/>
              <a:t>Prices submitted in this bid must be filled in on the field provided on the pricing schedule supplied with the bid. Price structures that do not comply with this requirement may invalidate the bid.</a:t>
            </a:r>
          </a:p>
          <a:p>
            <a:pPr>
              <a:buFont typeface="Wingdings" panose="05000000000000000000" pitchFamily="2" charset="2"/>
              <a:buChar char="§"/>
            </a:pPr>
            <a:r>
              <a:rPr lang="en-US" sz="2900" dirty="0"/>
              <a:t>Submission of two brands or more in one line item on the pricing schedule will invalidate the line item.</a:t>
            </a:r>
          </a:p>
          <a:p>
            <a:pPr>
              <a:buFont typeface="Wingdings" panose="05000000000000000000" pitchFamily="2" charset="2"/>
              <a:buChar char="§"/>
            </a:pPr>
            <a:r>
              <a:rPr lang="en-US" sz="2900" b="1" dirty="0"/>
              <a:t>Failure to provide the brand name, size, and load rating will result in disqualification of the relevant item.</a:t>
            </a:r>
          </a:p>
          <a:p>
            <a:pPr>
              <a:buFont typeface="Wingdings" panose="05000000000000000000" pitchFamily="2" charset="2"/>
              <a:buChar char="§"/>
            </a:pPr>
            <a:r>
              <a:rPr lang="en-US" sz="2900" b="1" dirty="0"/>
              <a:t>Failure to submit price for fitment and wheel alignment where relevant will invalidate the line item.</a:t>
            </a:r>
          </a:p>
          <a:p>
            <a:endParaRPr lang="en-ZA" dirty="0"/>
          </a:p>
        </p:txBody>
      </p:sp>
    </p:spTree>
    <p:extLst>
      <p:ext uri="{BB962C8B-B14F-4D97-AF65-F5344CB8AC3E}">
        <p14:creationId xmlns:p14="http://schemas.microsoft.com/office/powerpoint/2010/main" val="17819958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81B66E4-B5CC-815A-4373-EB81A95F83AB}"/>
              </a:ext>
            </a:extLst>
          </p:cNvPr>
          <p:cNvSpPr>
            <a:spLocks noGrp="1"/>
          </p:cNvSpPr>
          <p:nvPr>
            <p:ph type="title"/>
          </p:nvPr>
        </p:nvSpPr>
        <p:spPr/>
        <p:txBody>
          <a:bodyPr/>
          <a:lstStyle/>
          <a:p>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D23A395C-EA2B-E68A-2586-06F288DD7B1B}"/>
              </a:ext>
            </a:extLst>
          </p:cNvPr>
          <p:cNvSpPr>
            <a:spLocks noGrp="1"/>
          </p:cNvSpPr>
          <p:nvPr>
            <p:ph idx="1"/>
          </p:nvPr>
        </p:nvSpPr>
        <p:spPr>
          <a:xfrm>
            <a:off x="267418" y="1475117"/>
            <a:ext cx="11644221" cy="4839418"/>
          </a:xfrm>
        </p:spPr>
        <p:txBody>
          <a:bodyPr>
            <a:normAutofit fontScale="92500" lnSpcReduction="10000"/>
          </a:body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18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rPr>
              <a:t>PHASE 4: PRICE AND SPECIFIC GOALS (CONTINUES)</a:t>
            </a:r>
          </a:p>
          <a:p>
            <a:pPr marL="0" indent="0">
              <a:buNone/>
            </a:pPr>
            <a:r>
              <a:rPr lang="en-US" sz="1800" b="1" dirty="0"/>
              <a:t>Preferential Point System </a:t>
            </a:r>
          </a:p>
          <a:p>
            <a:pPr>
              <a:buFont typeface="Wingdings" panose="05000000000000000000" pitchFamily="2" charset="2"/>
              <a:buChar char="§"/>
            </a:pPr>
            <a:r>
              <a:rPr lang="en-US" sz="1800" dirty="0"/>
              <a:t>The pricing evaluation will be in terms of the Preferential Procurement Regulations as per the Preferential Procurement Policy Framework Act, 2000 (Act 5 of 2000), responsive bids will be adjudicated by the State on the 90/10 preference point system based on:</a:t>
            </a:r>
          </a:p>
          <a:p>
            <a:pPr marL="0" indent="0">
              <a:buNone/>
            </a:pPr>
            <a:r>
              <a:rPr lang="en-US" sz="1800" dirty="0"/>
              <a:t>     a) The bid price (Maximum of 90 points) </a:t>
            </a:r>
          </a:p>
          <a:p>
            <a:pPr marL="0" indent="0">
              <a:buNone/>
            </a:pPr>
            <a:r>
              <a:rPr lang="en-US" sz="1800" dirty="0"/>
              <a:t>     b)  Historically disadvantaged individuals as well as specific goals (maximum 10 points)</a:t>
            </a:r>
          </a:p>
          <a:p>
            <a:pPr>
              <a:lnSpc>
                <a:spcPct val="107000"/>
              </a:lnSpc>
              <a:spcAft>
                <a:spcPts val="800"/>
              </a:spcAft>
              <a:buFont typeface="Wingdings" panose="05000000000000000000" pitchFamily="2" charset="2"/>
              <a:buChar char="§"/>
            </a:pPr>
            <a:r>
              <a:rPr lang="en-ZA" sz="1900" kern="100" dirty="0">
                <a:effectLst/>
                <a:latin typeface="Aptos" panose="020B0004020202020204" pitchFamily="34" charset="0"/>
                <a:ea typeface="Aptos" panose="020B0004020202020204" pitchFamily="34" charset="0"/>
                <a:cs typeface="Times New Roman" panose="02020603050405020304" pitchFamily="18" charset="0"/>
              </a:rPr>
              <a:t>The following formula will be used to calculate the points for price:</a:t>
            </a:r>
          </a:p>
          <a:p>
            <a:pPr marL="0" indent="0">
              <a:buNone/>
            </a:pPr>
            <a:r>
              <a:rPr lang="en-US" sz="1600" dirty="0"/>
              <a:t>        Ps = 90   </a:t>
            </a:r>
          </a:p>
          <a:p>
            <a:pPr marL="0" indent="0">
              <a:buNone/>
            </a:pPr>
            <a:endParaRPr lang="en-US" sz="1600" dirty="0"/>
          </a:p>
          <a:p>
            <a:pPr marL="0" indent="0">
              <a:buNone/>
            </a:pPr>
            <a:r>
              <a:rPr lang="en-US" sz="1600" dirty="0"/>
              <a:t>	Where,</a:t>
            </a:r>
          </a:p>
          <a:p>
            <a:pPr marL="0" indent="0">
              <a:buNone/>
            </a:pPr>
            <a:r>
              <a:rPr lang="en-US" sz="1600" dirty="0"/>
              <a:t>	Ps = Points scored for the comparative price a of bid   </a:t>
            </a:r>
          </a:p>
          <a:p>
            <a:pPr marL="0" indent="0">
              <a:buNone/>
            </a:pPr>
            <a:r>
              <a:rPr lang="en-US" sz="1600" dirty="0"/>
              <a:t>                        under consideration</a:t>
            </a:r>
          </a:p>
          <a:p>
            <a:pPr marL="0" indent="0">
              <a:buNone/>
            </a:pPr>
            <a:r>
              <a:rPr lang="en-US" sz="1600" dirty="0"/>
              <a:t>	Pt = Comparative price of a bid under consideration</a:t>
            </a:r>
          </a:p>
          <a:p>
            <a:pPr marL="0" indent="0">
              <a:buNone/>
            </a:pPr>
            <a:r>
              <a:rPr lang="en-US" sz="1600" dirty="0"/>
              <a:t>	Pmin = Comparative price of lowest acceptable bid</a:t>
            </a:r>
          </a:p>
          <a:p>
            <a:endParaRPr lang="en-ZA" sz="1600" dirty="0"/>
          </a:p>
        </p:txBody>
      </p:sp>
      <p:pic>
        <p:nvPicPr>
          <p:cNvPr id="23" name="Picture 22">
            <a:extLst>
              <a:ext uri="{FF2B5EF4-FFF2-40B4-BE49-F238E27FC236}">
                <a16:creationId xmlns:a16="http://schemas.microsoft.com/office/drawing/2014/main" id="{4F9FF3E1-8985-D09E-A434-18B518B309EA}"/>
              </a:ext>
            </a:extLst>
          </p:cNvPr>
          <p:cNvPicPr>
            <a:picLocks noChangeAspect="1"/>
          </p:cNvPicPr>
          <p:nvPr/>
        </p:nvPicPr>
        <p:blipFill>
          <a:blip r:embed="rId2"/>
          <a:stretch>
            <a:fillRect/>
          </a:stretch>
        </p:blipFill>
        <p:spPr>
          <a:xfrm>
            <a:off x="1358963" y="3957076"/>
            <a:ext cx="1542857" cy="657143"/>
          </a:xfrm>
          <a:prstGeom prst="rect">
            <a:avLst/>
          </a:prstGeom>
        </p:spPr>
      </p:pic>
    </p:spTree>
    <p:extLst>
      <p:ext uri="{BB962C8B-B14F-4D97-AF65-F5344CB8AC3E}">
        <p14:creationId xmlns:p14="http://schemas.microsoft.com/office/powerpoint/2010/main" val="23626808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2D96474-FFD7-E614-AD9A-CC18A1864F61}"/>
              </a:ext>
            </a:extLst>
          </p:cNvPr>
          <p:cNvSpPr>
            <a:spLocks noGrp="1"/>
          </p:cNvSpPr>
          <p:nvPr>
            <p:ph type="title"/>
          </p:nvPr>
        </p:nvSpPr>
        <p:spPr/>
        <p:txBody>
          <a:bodyPr/>
          <a:lstStyle/>
          <a:p>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mc:AlternateContent xmlns:mc="http://schemas.openxmlformats.org/markup-compatibility/2006" xmlns:a14="http://schemas.microsoft.com/office/drawing/2010/main">
        <mc:Choice Requires="a14">
          <p:sp>
            <p:nvSpPr>
              <p:cNvPr id="7" name="Content Placeholder 6">
                <a:extLst>
                  <a:ext uri="{FF2B5EF4-FFF2-40B4-BE49-F238E27FC236}">
                    <a16:creationId xmlns:a16="http://schemas.microsoft.com/office/drawing/2014/main" id="{C606D119-98CA-F967-A7EB-FB831E233F52}"/>
                  </a:ext>
                </a:extLst>
              </p:cNvPr>
              <p:cNvSpPr>
                <a:spLocks noGrp="1"/>
              </p:cNvSpPr>
              <p:nvPr>
                <p:ph idx="1"/>
              </p:nvPr>
            </p:nvSpPr>
            <p:spPr/>
            <p:txBody>
              <a:bodyPr/>
              <a:lstStyle/>
              <a:p>
                <a:pPr marL="0" indent="0">
                  <a:buNone/>
                </a:pPr>
                <a:r>
                  <a:rPr lang="en-ZA" b="1" u="sng" dirty="0"/>
                  <a:t>Points Scored for Specific Goal</a:t>
                </a:r>
              </a:p>
              <a:p>
                <a:pPr lvl="3">
                  <a:buFont typeface="Wingdings" panose="05000000000000000000" pitchFamily="2" charset="2"/>
                  <a:buChar char="§"/>
                </a:pPr>
                <a:r>
                  <a:rPr lang="en-ZA" dirty="0"/>
                  <a:t>The following formular will be used to calculate the points for price:</a:t>
                </a:r>
              </a:p>
              <a:p>
                <a:pPr lvl="0">
                  <a:buFont typeface="Wingdings" panose="05000000000000000000" pitchFamily="2" charset="2"/>
                  <a:buChar char="§"/>
                </a:pPr>
                <a14:m>
                  <m:oMath xmlns:m="http://schemas.openxmlformats.org/officeDocument/2006/math">
                    <m:r>
                      <a:rPr lang="en-ZA" i="1">
                        <a:latin typeface="Cambria Math" panose="02040503050406030204" pitchFamily="18" charset="0"/>
                      </a:rPr>
                      <m:t>𝑃𝑆𝑆𝐺</m:t>
                    </m:r>
                    <m:r>
                      <a:rPr lang="en-ZA" i="1">
                        <a:latin typeface="Cambria Math" panose="02040503050406030204" pitchFamily="18" charset="0"/>
                      </a:rPr>
                      <m:t>=</m:t>
                    </m:r>
                    <m:r>
                      <a:rPr lang="en-ZA" i="1">
                        <a:latin typeface="Cambria Math" panose="02040503050406030204" pitchFamily="18" charset="0"/>
                      </a:rPr>
                      <m:t>𝑀𝑃𝐴</m:t>
                    </m:r>
                    <m:r>
                      <a:rPr lang="en-ZA" i="1">
                        <a:latin typeface="Cambria Math" panose="02040503050406030204" pitchFamily="18" charset="0"/>
                      </a:rPr>
                      <m:t> </m:t>
                    </m:r>
                    <m:r>
                      <a:rPr lang="en-ZA" i="1">
                        <a:latin typeface="Cambria Math" panose="02040503050406030204" pitchFamily="18" charset="0"/>
                      </a:rPr>
                      <m:t>𝑋</m:t>
                    </m:r>
                    <m:f>
                      <m:fPr>
                        <m:ctrlPr>
                          <a:rPr lang="en-ZA" i="1">
                            <a:latin typeface="Cambria Math" panose="02040503050406030204" pitchFamily="18" charset="0"/>
                          </a:rPr>
                        </m:ctrlPr>
                      </m:fPr>
                      <m:num>
                        <m:r>
                          <a:rPr lang="en-ZA" i="1">
                            <a:latin typeface="Cambria Math" panose="02040503050406030204" pitchFamily="18" charset="0"/>
                          </a:rPr>
                          <m:t>𝑃𝑂𝐸</m:t>
                        </m:r>
                      </m:num>
                      <m:den>
                        <m:r>
                          <a:rPr lang="en-ZA" i="1">
                            <a:latin typeface="Cambria Math" panose="02040503050406030204" pitchFamily="18" charset="0"/>
                          </a:rPr>
                          <m:t>100</m:t>
                        </m:r>
                      </m:den>
                    </m:f>
                  </m:oMath>
                </a14:m>
                <a:endParaRPr lang="en-ZA" sz="1800" dirty="0"/>
              </a:p>
              <a:p>
                <a:pPr>
                  <a:buFont typeface="Wingdings" panose="05000000000000000000" pitchFamily="2" charset="2"/>
                  <a:buChar char="§"/>
                </a:pPr>
                <a:r>
                  <a:rPr lang="en-ZA" dirty="0"/>
                  <a:t>Where,</a:t>
                </a:r>
                <a:endParaRPr lang="en-ZA" sz="1800" dirty="0"/>
              </a:p>
              <a:p>
                <a:pPr>
                  <a:buFont typeface="Wingdings" panose="05000000000000000000" pitchFamily="2" charset="2"/>
                  <a:buChar char="§"/>
                </a:pPr>
                <a:r>
                  <a:rPr lang="en-ZA" dirty="0"/>
                  <a:t>PSSG = Points scored for specific goals</a:t>
                </a:r>
                <a:endParaRPr lang="en-ZA" sz="1800" dirty="0"/>
              </a:p>
              <a:p>
                <a:pPr>
                  <a:buFont typeface="Wingdings" panose="05000000000000000000" pitchFamily="2" charset="2"/>
                  <a:buChar char="§"/>
                </a:pPr>
                <a:r>
                  <a:rPr lang="en-ZA" dirty="0"/>
                  <a:t>MPA   = Maximum points allocated for a specific goal</a:t>
                </a:r>
                <a:endParaRPr lang="en-ZA" sz="1800" dirty="0"/>
              </a:p>
              <a:p>
                <a:pPr>
                  <a:buFont typeface="Wingdings" panose="05000000000000000000" pitchFamily="2" charset="2"/>
                  <a:buChar char="§"/>
                </a:pPr>
                <a:r>
                  <a:rPr lang="en-ZA" dirty="0"/>
                  <a:t>POE   = Percentage of equity ownership by an HDI</a:t>
                </a:r>
                <a:endParaRPr lang="en-ZA" sz="1800" dirty="0"/>
              </a:p>
              <a:p>
                <a:endParaRPr lang="en-ZA" dirty="0"/>
              </a:p>
            </p:txBody>
          </p:sp>
        </mc:Choice>
        <mc:Fallback xmlns="">
          <p:sp>
            <p:nvSpPr>
              <p:cNvPr id="7" name="Content Placeholder 6">
                <a:extLst>
                  <a:ext uri="{FF2B5EF4-FFF2-40B4-BE49-F238E27FC236}">
                    <a16:creationId xmlns:a16="http://schemas.microsoft.com/office/drawing/2014/main" id="{C606D119-98CA-F967-A7EB-FB831E233F52}"/>
                  </a:ext>
                </a:extLst>
              </p:cNvPr>
              <p:cNvSpPr>
                <a:spLocks noGrp="1" noRot="1" noChangeAspect="1" noMove="1" noResize="1" noEditPoints="1" noAdjustHandles="1" noChangeArrowheads="1" noChangeShapeType="1" noTextEdit="1"/>
              </p:cNvSpPr>
              <p:nvPr>
                <p:ph idx="1"/>
              </p:nvPr>
            </p:nvSpPr>
            <p:spPr>
              <a:blipFill>
                <a:blip r:embed="rId2"/>
                <a:stretch>
                  <a:fillRect l="-1099" t="-2267"/>
                </a:stretch>
              </a:blipFill>
            </p:spPr>
            <p:txBody>
              <a:bodyPr/>
              <a:lstStyle/>
              <a:p>
                <a:r>
                  <a:rPr lang="en-ZA">
                    <a:noFill/>
                  </a:rPr>
                  <a:t> </a:t>
                </a:r>
              </a:p>
            </p:txBody>
          </p:sp>
        </mc:Fallback>
      </mc:AlternateContent>
    </p:spTree>
    <p:extLst>
      <p:ext uri="{BB962C8B-B14F-4D97-AF65-F5344CB8AC3E}">
        <p14:creationId xmlns:p14="http://schemas.microsoft.com/office/powerpoint/2010/main" val="156638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F4952B-63C4-9F5F-136B-E7985CA18CD4}"/>
              </a:ext>
            </a:extLst>
          </p:cNvPr>
          <p:cNvSpPr>
            <a:spLocks noGrp="1"/>
          </p:cNvSpPr>
          <p:nvPr>
            <p:ph type="title"/>
          </p:nvPr>
        </p:nvSpPr>
        <p:spPr/>
        <p:txBody>
          <a:bodyPr/>
          <a:lstStyle/>
          <a:p>
            <a:r>
              <a:rPr kumimoji="0" lang="en-ZA"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FC9CEA47-B7AD-5AF1-7181-04865350C931}"/>
              </a:ext>
            </a:extLst>
          </p:cNvPr>
          <p:cNvSpPr>
            <a:spLocks noGrp="1"/>
          </p:cNvSpPr>
          <p:nvPr>
            <p:ph idx="1"/>
          </p:nvPr>
        </p:nvSpPr>
        <p:spPr>
          <a:xfrm>
            <a:off x="280360" y="1475117"/>
            <a:ext cx="11631280" cy="5124091"/>
          </a:xfrm>
        </p:spPr>
        <p:txBody>
          <a:bodyPr>
            <a:normAutofit/>
          </a:body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1800" b="1" i="0" u="none" strike="noStrike" kern="1200" cap="none" spc="0" normalizeH="0" baseline="0" noProof="0">
                <a:ln>
                  <a:noFill/>
                </a:ln>
                <a:solidFill>
                  <a:prstClr val="white"/>
                </a:solidFill>
                <a:effectLst/>
                <a:highlight>
                  <a:srgbClr val="800000"/>
                </a:highlight>
                <a:uLnTx/>
                <a:uFillTx/>
                <a:latin typeface="Aptos" panose="020B0004020202020204" pitchFamily="34" charset="0"/>
                <a:ea typeface="+mn-ea"/>
                <a:cs typeface="+mn-cs"/>
              </a:rPr>
              <a:t>PHASE 4: SPECIFIC GOALS (CONTINUE)</a:t>
            </a:r>
          </a:p>
          <a:p>
            <a:pPr>
              <a:buFont typeface="Wingdings" panose="05000000000000000000" pitchFamily="2" charset="2"/>
              <a:buChar char="§"/>
            </a:pPr>
            <a:r>
              <a:rPr lang="en-US" sz="1800"/>
              <a:t>The  following goals will be used to calculate the points for specific goals out of 10 points</a:t>
            </a:r>
          </a:p>
          <a:p>
            <a:endParaRPr lang="en-ZA" sz="1800" dirty="0"/>
          </a:p>
        </p:txBody>
      </p:sp>
      <p:pic>
        <p:nvPicPr>
          <p:cNvPr id="6" name="Picture 5">
            <a:extLst>
              <a:ext uri="{FF2B5EF4-FFF2-40B4-BE49-F238E27FC236}">
                <a16:creationId xmlns:a16="http://schemas.microsoft.com/office/drawing/2014/main" id="{757DBE71-17F0-9FBC-827E-70E7B8ADF1C3}"/>
              </a:ext>
            </a:extLst>
          </p:cNvPr>
          <p:cNvPicPr>
            <a:picLocks noChangeAspect="1"/>
          </p:cNvPicPr>
          <p:nvPr/>
        </p:nvPicPr>
        <p:blipFill>
          <a:blip r:embed="rId2"/>
          <a:stretch>
            <a:fillRect/>
          </a:stretch>
        </p:blipFill>
        <p:spPr>
          <a:xfrm>
            <a:off x="588183" y="2292312"/>
            <a:ext cx="10880318" cy="4698744"/>
          </a:xfrm>
          <a:prstGeom prst="rect">
            <a:avLst/>
          </a:prstGeom>
        </p:spPr>
      </p:pic>
    </p:spTree>
    <p:extLst>
      <p:ext uri="{BB962C8B-B14F-4D97-AF65-F5344CB8AC3E}">
        <p14:creationId xmlns:p14="http://schemas.microsoft.com/office/powerpoint/2010/main" val="236551991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E08C63-CB37-4068-BB5D-FAD45C666F3E}"/>
              </a:ext>
            </a:extLst>
          </p:cNvPr>
          <p:cNvSpPr>
            <a:spLocks noGrp="1"/>
          </p:cNvSpPr>
          <p:nvPr>
            <p:ph type="title"/>
          </p:nvPr>
        </p:nvSpPr>
        <p:spPr/>
        <p:txBody>
          <a:bodyPr/>
          <a:lstStyle/>
          <a:p>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6C3452CF-366C-2CCD-BAA6-EC78CB8F34DF}"/>
              </a:ext>
            </a:extLst>
          </p:cNvPr>
          <p:cNvSpPr>
            <a:spLocks noGrp="1"/>
          </p:cNvSpPr>
          <p:nvPr>
            <p:ph idx="1"/>
          </p:nvPr>
        </p:nvSpPr>
        <p:spPr>
          <a:xfrm>
            <a:off x="322015" y="1509534"/>
            <a:ext cx="11644221" cy="4839418"/>
          </a:xfrm>
        </p:spPr>
        <p:txBody>
          <a:bodyPr>
            <a:normAutofit/>
          </a:body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16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rPr>
              <a:t>PHASE 4: SPECIFIC GOALS (CONTINUE)</a:t>
            </a:r>
          </a:p>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ZA" sz="1600" kern="100" dirty="0">
                <a:effectLst/>
                <a:latin typeface="Aptos" panose="020B0004020202020204" pitchFamily="34" charset="0"/>
                <a:ea typeface="Aptos" panose="020B0004020202020204" pitchFamily="34" charset="0"/>
                <a:cs typeface="Times New Roman" panose="02020603050405020304" pitchFamily="18" charset="0"/>
              </a:rPr>
              <a:t>The points scored by a bidder in respect of the goals indicated above will be added to the points scored for price. </a:t>
            </a:r>
          </a:p>
          <a:p>
            <a:pPr marL="342900" lvl="0" indent="-342900">
              <a:lnSpc>
                <a:spcPct val="107000"/>
              </a:lnSpc>
              <a:buFont typeface="+mj-lt"/>
              <a:buAutoNum type="alphaLcParenR"/>
            </a:pPr>
            <a:r>
              <a:rPr lang="en-ZA" sz="1600" b="1" u="sng" kern="100" dirty="0">
                <a:effectLst/>
                <a:latin typeface="Aptos" panose="020B0004020202020204" pitchFamily="34" charset="0"/>
                <a:ea typeface="Aptos" panose="020B0004020202020204" pitchFamily="34" charset="0"/>
                <a:cs typeface="Times New Roman" panose="02020603050405020304" pitchFamily="18" charset="0"/>
              </a:rPr>
              <a:t>SBD 6.1:</a:t>
            </a:r>
            <a:r>
              <a:rPr lang="en-ZA" sz="1600" kern="100" dirty="0">
                <a:effectLst/>
                <a:latin typeface="Aptos" panose="020B0004020202020204" pitchFamily="34" charset="0"/>
                <a:ea typeface="Aptos" panose="020B0004020202020204" pitchFamily="34" charset="0"/>
                <a:cs typeface="Times New Roman" panose="02020603050405020304" pitchFamily="18" charset="0"/>
              </a:rPr>
              <a:t> Bidders are required to complete the SBD 6.1 and 6.1(a) forms to claim preference points. Only a bidder who has completed and signed the declaration part of the SBD 6.1 and 6.1(a) preference points claim forms will be considered for preference points. </a:t>
            </a:r>
          </a:p>
          <a:p>
            <a:pPr marL="342900" lvl="0" indent="-342900">
              <a:lnSpc>
                <a:spcPct val="107000"/>
              </a:lnSpc>
              <a:buFont typeface="+mj-lt"/>
              <a:buAutoNum type="alphaLcParenR"/>
            </a:pPr>
            <a:r>
              <a:rPr lang="en-ZA" sz="1600" kern="100" dirty="0">
                <a:effectLst/>
                <a:latin typeface="Aptos" panose="020B0004020202020204" pitchFamily="34" charset="0"/>
                <a:ea typeface="Aptos" panose="020B0004020202020204" pitchFamily="34" charset="0"/>
                <a:cs typeface="Times New Roman" panose="02020603050405020304" pitchFamily="18" charset="0"/>
              </a:rPr>
              <a:t>The bidder’s Central Supplier Database (CSD) report, CIPC registration documents, and Identity Documents (ID) copies submitted will serve as proof of ownership and directorship of the company. </a:t>
            </a:r>
          </a:p>
          <a:p>
            <a:pPr marL="342900" lvl="0" indent="-342900">
              <a:lnSpc>
                <a:spcPct val="107000"/>
              </a:lnSpc>
              <a:buFont typeface="+mj-lt"/>
              <a:buAutoNum type="alphaLcParenR"/>
            </a:pPr>
            <a:r>
              <a:rPr lang="en-ZA" sz="1600" b="1" kern="100" dirty="0">
                <a:effectLst/>
                <a:latin typeface="Aptos" panose="020B0004020202020204" pitchFamily="34" charset="0"/>
                <a:ea typeface="Aptos" panose="020B0004020202020204" pitchFamily="34" charset="0"/>
                <a:cs typeface="Times New Roman" panose="02020603050405020304" pitchFamily="18" charset="0"/>
              </a:rPr>
              <a:t>Failure on the part of a bidder to submit proof or documentation required in terms of this tender to claim points for specific goals with the tender will not be allocated with the points claimed.</a:t>
            </a:r>
          </a:p>
          <a:p>
            <a:pPr marL="0" marR="0" lvl="0" indent="0" algn="l" defTabSz="685800" rtl="0" eaLnBrk="1" fontAlgn="auto" latinLnBrk="0" hangingPunct="1">
              <a:lnSpc>
                <a:spcPct val="90000"/>
              </a:lnSpc>
              <a:spcBef>
                <a:spcPts val="750"/>
              </a:spcBef>
              <a:spcAft>
                <a:spcPts val="0"/>
              </a:spcAft>
              <a:buClrTx/>
              <a:buSzTx/>
              <a:buFont typeface="Arial"/>
              <a:buNone/>
              <a:tabLst/>
              <a:defRPr/>
            </a:pPr>
            <a:endParaRPr kumimoji="0" lang="en-US" sz="18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endParaRPr>
          </a:p>
        </p:txBody>
      </p:sp>
    </p:spTree>
    <p:extLst>
      <p:ext uri="{BB962C8B-B14F-4D97-AF65-F5344CB8AC3E}">
        <p14:creationId xmlns:p14="http://schemas.microsoft.com/office/powerpoint/2010/main" val="372268829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7B8B5-C7CE-FC13-C8B5-B9F60BEFFAD2}"/>
              </a:ext>
            </a:extLst>
          </p:cNvPr>
          <p:cNvSpPr>
            <a:spLocks noGrp="1"/>
          </p:cNvSpPr>
          <p:nvPr>
            <p:ph type="title"/>
          </p:nvPr>
        </p:nvSpPr>
        <p:spPr/>
        <p:txBody>
          <a:bodyPr/>
          <a:lstStyle/>
          <a:p>
            <a:r>
              <a:rPr kumimoji="0" lang="en-ZA"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6272AAE1-E263-65E0-8404-2C05660BB8AA}"/>
              </a:ext>
            </a:extLst>
          </p:cNvPr>
          <p:cNvSpPr>
            <a:spLocks noGrp="1"/>
          </p:cNvSpPr>
          <p:nvPr>
            <p:ph idx="1"/>
          </p:nvPr>
        </p:nvSpPr>
        <p:spPr/>
        <p:txBody>
          <a:bodyPr>
            <a:normAutofit/>
          </a:bodyPr>
          <a:lstStyle/>
          <a:p>
            <a:pPr marL="171450" marR="0" lvl="0" indent="-171450" algn="l" defTabSz="685800" rtl="0" eaLnBrk="1" fontAlgn="auto" latinLnBrk="0" hangingPunct="1">
              <a:lnSpc>
                <a:spcPct val="90000"/>
              </a:lnSpc>
              <a:spcBef>
                <a:spcPts val="750"/>
              </a:spcBef>
              <a:spcAft>
                <a:spcPts val="0"/>
              </a:spcAft>
              <a:buClrTx/>
              <a:buSzTx/>
              <a:buFont typeface="Arial"/>
              <a:buChar char="•"/>
              <a:tabLst/>
              <a:defRPr/>
            </a:pPr>
            <a:r>
              <a:rPr kumimoji="0" lang="en-US" sz="21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rPr>
              <a:t>Group Series</a:t>
            </a:r>
          </a:p>
          <a:p>
            <a:pPr marL="0" marR="0" lvl="0" indent="0" algn="l" defTabSz="685800" rtl="0" eaLnBrk="1" fontAlgn="auto" latinLnBrk="0" hangingPunct="1">
              <a:lnSpc>
                <a:spcPct val="90000"/>
              </a:lnSpc>
              <a:spcBef>
                <a:spcPts val="750"/>
              </a:spcBef>
              <a:spcAft>
                <a:spcPts val="0"/>
              </a:spcAft>
              <a:buClrTx/>
              <a:buSzTx/>
              <a:buNone/>
              <a:tabLst/>
              <a:defRPr/>
            </a:pPr>
            <a:r>
              <a:rPr kumimoji="0" lang="en-US" sz="2100" b="0" i="0" u="none" strike="noStrike" kern="1200" cap="none" spc="0" normalizeH="0" baseline="0" noProof="0" dirty="0">
                <a:ln>
                  <a:noFill/>
                </a:ln>
                <a:solidFill>
                  <a:prstClr val="black"/>
                </a:solidFill>
                <a:effectLst/>
                <a:uLnTx/>
                <a:uFillTx/>
                <a:latin typeface="Aptos" panose="020B0004020202020204" pitchFamily="34" charset="0"/>
              </a:rPr>
              <a:t>   Bidders must take note of group series items </a:t>
            </a:r>
          </a:p>
          <a:p>
            <a:pPr marL="171450" marR="0" lvl="0" indent="-171450" algn="l" defTabSz="685800" rtl="0" eaLnBrk="1" fontAlgn="auto" latinLnBrk="0" hangingPunct="1">
              <a:lnSpc>
                <a:spcPct val="90000"/>
              </a:lnSpc>
              <a:spcBef>
                <a:spcPts val="750"/>
              </a:spcBef>
              <a:spcAft>
                <a:spcPts val="0"/>
              </a:spcAft>
              <a:buClrTx/>
              <a:buSzTx/>
              <a:buFont typeface="Arial"/>
              <a:buChar char="•"/>
              <a:tabLst/>
              <a:defRPr/>
            </a:pPr>
            <a:r>
              <a:rPr kumimoji="0" lang="en-US" sz="2100" b="0"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rPr>
              <a:t>Requirements for group series items</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Bidder must submit an offer for all items in a series.</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a:pPr>
            <a:r>
              <a:rPr lang="en-US" sz="1800" dirty="0">
                <a:solidFill>
                  <a:prstClr val="black"/>
                </a:solidFill>
                <a:latin typeface="Aptos" panose="020B0004020202020204" pitchFamily="34" charset="0"/>
              </a:rPr>
              <a:t>Categories B (Tyre, fitment, balancing &amp; valve replacement) and C (Wheel Alignment) will be evaluated as a grouped series due to their operational dependency. Bidders must note that if they submit a bid for Category B, they are required to also submit an offer for Category C.</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a:pPr>
            <a:r>
              <a:rPr lang="en-US" sz="1800" dirty="0">
                <a:solidFill>
                  <a:prstClr val="black"/>
                </a:solidFill>
                <a:latin typeface="Aptos" panose="020B0004020202020204" pitchFamily="34" charset="0"/>
              </a:rPr>
              <a:t>Items grouped as a series, as indicated in the pricing schedule or technical specifications, will be evaluated together. </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a:pPr>
            <a:r>
              <a:rPr lang="en-US" sz="1800" dirty="0">
                <a:solidFill>
                  <a:prstClr val="black"/>
                </a:solidFill>
                <a:latin typeface="Aptos" panose="020B0004020202020204" pitchFamily="34" charset="0"/>
              </a:rPr>
              <a:t>Bidders must provide pricing for both Category B and Category C for each province. </a:t>
            </a:r>
          </a:p>
          <a:p>
            <a:pPr marL="514350" marR="0" lvl="1" indent="-171450" algn="l" defTabSz="685800" rtl="0" eaLnBrk="1" fontAlgn="auto" latinLnBrk="0" hangingPunct="1">
              <a:lnSpc>
                <a:spcPct val="90000"/>
              </a:lnSpc>
              <a:spcBef>
                <a:spcPts val="375"/>
              </a:spcBef>
              <a:spcAft>
                <a:spcPts val="0"/>
              </a:spcAft>
              <a:buClrTx/>
              <a:buSzTx/>
              <a:buFont typeface="Wingdings" panose="05000000000000000000" pitchFamily="2" charset="2"/>
              <a:buChar char="§"/>
              <a:tabLst/>
              <a:defRPr/>
            </a:pPr>
            <a:r>
              <a:rPr lang="en-US" sz="1800" b="1" dirty="0">
                <a:solidFill>
                  <a:prstClr val="black"/>
                </a:solidFill>
                <a:latin typeface="Aptos" panose="020B0004020202020204" pitchFamily="34" charset="0"/>
              </a:rPr>
              <a:t>Failure to submit pricing for either category in the group series will result in disqualification from consideration for all items in that series</a:t>
            </a:r>
            <a:r>
              <a:rPr lang="en-US" sz="1800" dirty="0">
                <a:solidFill>
                  <a:prstClr val="black"/>
                </a:solidFill>
                <a:latin typeface="Aptos" panose="020B0004020202020204" pitchFamily="34" charset="0"/>
              </a:rPr>
              <a:t>.</a:t>
            </a:r>
          </a:p>
          <a:p>
            <a:endParaRPr lang="en-ZA" dirty="0"/>
          </a:p>
        </p:txBody>
      </p:sp>
    </p:spTree>
    <p:extLst>
      <p:ext uri="{BB962C8B-B14F-4D97-AF65-F5344CB8AC3E}">
        <p14:creationId xmlns:p14="http://schemas.microsoft.com/office/powerpoint/2010/main" val="123138805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noRot="1" noMove="1" noResize="1" noEditPoints="1" noAdjustHandles="1" noChangeArrowheads="1" noChangeShapeType="1"/>
          </p:cNvSpPr>
          <p:nvPr>
            <p:ph type="title"/>
          </p:nvPr>
        </p:nvSpPr>
        <p:spPr>
          <a:xfrm>
            <a:off x="267419" y="577970"/>
            <a:ext cx="11644221" cy="897147"/>
          </a:xfrm>
        </p:spPr>
        <p:txBody>
          <a:bodyPr anchor="ctr">
            <a:normAutofit fontScale="90000"/>
          </a:bodyPr>
          <a:lstStyle/>
          <a:p>
            <a:r>
              <a:rPr lang="en-ZA" sz="2400" dirty="0"/>
              <a:t>RT69-2026: SUPPLY, DELIVERY, </a:t>
            </a:r>
            <a:r>
              <a:rPr lang="en-US" sz="2400" dirty="0"/>
              <a:t>FITMENT, BALANCING AND WHEEL ALIGNMENT OF TYRES AND TUBES TO THE STATE FOR A PERIOD OF 60 MONTHS.</a:t>
            </a:r>
            <a:br>
              <a:rPr lang="en-US" sz="1100" dirty="0"/>
            </a:br>
            <a:endParaRPr lang="en-US" sz="1100" dirty="0"/>
          </a:p>
        </p:txBody>
      </p:sp>
      <p:graphicFrame>
        <p:nvGraphicFramePr>
          <p:cNvPr id="5" name="Content Placeholder 2">
            <a:extLst>
              <a:ext uri="{FF2B5EF4-FFF2-40B4-BE49-F238E27FC236}">
                <a16:creationId xmlns:a16="http://schemas.microsoft.com/office/drawing/2014/main" id="{E88BE480-64A6-39B2-DC69-ADF03B58E1BE}"/>
              </a:ext>
            </a:extLst>
          </p:cNvPr>
          <p:cNvGraphicFramePr>
            <a:graphicFrameLocks noGrp="1"/>
          </p:cNvGraphicFramePr>
          <p:nvPr>
            <p:ph idx="1"/>
            <p:extLst>
              <p:ext uri="{D42A27DB-BD31-4B8C-83A1-F6EECF244321}">
                <p14:modId xmlns:p14="http://schemas.microsoft.com/office/powerpoint/2010/main" val="1295196355"/>
              </p:ext>
            </p:extLst>
          </p:nvPr>
        </p:nvGraphicFramePr>
        <p:xfrm>
          <a:off x="267419" y="1759790"/>
          <a:ext cx="11644221" cy="4839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3956154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74419E-6394-3C6A-0C29-A3052794BE7E}"/>
              </a:ext>
            </a:extLst>
          </p:cNvPr>
          <p:cNvSpPr>
            <a:spLocks noGrp="1"/>
          </p:cNvSpPr>
          <p:nvPr>
            <p:ph type="title"/>
          </p:nvPr>
        </p:nvSpPr>
        <p:spPr/>
        <p:txBody>
          <a:bodyPr/>
          <a:lstStyle/>
          <a:p>
            <a:r>
              <a:rPr kumimoji="0" lang="en-ZA"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B722494F-1B47-0894-B3C4-B2F431195A3C}"/>
              </a:ext>
            </a:extLst>
          </p:cNvPr>
          <p:cNvSpPr>
            <a:spLocks noGrp="1"/>
          </p:cNvSpPr>
          <p:nvPr>
            <p:ph idx="1"/>
          </p:nvPr>
        </p:nvSpPr>
        <p:spPr/>
        <p:txBody>
          <a:bodyPr/>
          <a:lstStyle/>
          <a:p>
            <a:pPr marL="0" indent="0">
              <a:buNone/>
            </a:pPr>
            <a:r>
              <a:rPr lang="en-US" sz="1800">
                <a:solidFill>
                  <a:schemeClr val="bg1"/>
                </a:solidFill>
                <a:highlight>
                  <a:srgbClr val="800000"/>
                </a:highlight>
                <a:latin typeface="Aptos" panose="020B0004020202020204" pitchFamily="34" charset="0"/>
              </a:rPr>
              <a:t>CONTRACT PRICE ADJUSTMENT</a:t>
            </a: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Aptos" panose="020B0004020202020204" pitchFamily="34" charset="0"/>
              </a:rPr>
              <a:t>Bidders are required to take note of Clause 14 </a:t>
            </a:r>
            <a:r>
              <a:rPr lang="en-US" sz="1800">
                <a:solidFill>
                  <a:prstClr val="black"/>
                </a:solidFill>
                <a:latin typeface="Aptos" panose="020B0004020202020204" pitchFamily="34" charset="0"/>
              </a:rPr>
              <a:t>set forth in </a:t>
            </a:r>
            <a:r>
              <a:rPr kumimoji="0" lang="en-US" sz="1800" b="0" i="0" u="none" strike="noStrike" kern="1200" cap="none" spc="0" normalizeH="0" baseline="0" noProof="0">
                <a:ln>
                  <a:noFill/>
                </a:ln>
                <a:solidFill>
                  <a:prstClr val="black"/>
                </a:solidFill>
                <a:effectLst/>
                <a:uLnTx/>
                <a:uFillTx/>
                <a:latin typeface="Aptos" panose="020B0004020202020204" pitchFamily="34" charset="0"/>
              </a:rPr>
              <a:t>the Special Conditions of Contract</a:t>
            </a: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Aptos" panose="020B0004020202020204" pitchFamily="34" charset="0"/>
              </a:rPr>
              <a:t>Price adjustment periods – Yearly</a:t>
            </a: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Aptos" panose="020B0004020202020204" pitchFamily="34" charset="0"/>
              </a:rPr>
              <a:t>Dates : Table 10 on page 29</a:t>
            </a: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Aptos" panose="020B0004020202020204" pitchFamily="34" charset="0"/>
              </a:rPr>
              <a:t>Price adjustment will only be effective once it is approved.</a:t>
            </a: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800" b="0" i="0" u="none" strike="noStrike" kern="1200" cap="none" spc="0" normalizeH="0" baseline="0" noProof="0">
                <a:ln>
                  <a:noFill/>
                </a:ln>
                <a:solidFill>
                  <a:prstClr val="black"/>
                </a:solidFill>
                <a:effectLst/>
                <a:uLnTx/>
                <a:uFillTx/>
                <a:latin typeface="Aptos" panose="020B0004020202020204" pitchFamily="34" charset="0"/>
              </a:rPr>
              <a:t>Price adjustment is not automatic therefore bidders must apply for price adjustment and attach the necessary documents as per Table 7 on page 26</a:t>
            </a:r>
          </a:p>
          <a:p>
            <a:pPr marL="0" indent="0">
              <a:buNone/>
            </a:pPr>
            <a:endParaRPr lang="en-ZA" dirty="0"/>
          </a:p>
        </p:txBody>
      </p:sp>
    </p:spTree>
    <p:extLst>
      <p:ext uri="{BB962C8B-B14F-4D97-AF65-F5344CB8AC3E}">
        <p14:creationId xmlns:p14="http://schemas.microsoft.com/office/powerpoint/2010/main" val="270639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306796-0D02-911E-3BF6-223CF4D0E795}"/>
              </a:ext>
            </a:extLst>
          </p:cNvPr>
          <p:cNvSpPr>
            <a:spLocks noGrp="1"/>
          </p:cNvSpPr>
          <p:nvPr>
            <p:ph type="title"/>
          </p:nvPr>
        </p:nvSpPr>
        <p:spPr/>
        <p:txBody>
          <a:bodyPr/>
          <a:lstStyle/>
          <a:p>
            <a:r>
              <a:rPr kumimoji="0" lang="en-ZA"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7" name="Content Placeholder 6">
            <a:extLst>
              <a:ext uri="{FF2B5EF4-FFF2-40B4-BE49-F238E27FC236}">
                <a16:creationId xmlns:a16="http://schemas.microsoft.com/office/drawing/2014/main" id="{5924ABDD-CC6A-5979-5ACA-50AB89097C3A}"/>
              </a:ext>
            </a:extLst>
          </p:cNvPr>
          <p:cNvSpPr>
            <a:spLocks noGrp="1"/>
          </p:cNvSpPr>
          <p:nvPr>
            <p:ph idx="1"/>
          </p:nvPr>
        </p:nvSpPr>
        <p:spPr>
          <a:xfrm>
            <a:off x="204854" y="1548034"/>
            <a:ext cx="11644221" cy="4839418"/>
          </a:xfrm>
        </p:spPr>
        <p:txBody>
          <a:bodyPr>
            <a:normAutofit/>
          </a:bodyPr>
          <a:lstStyle/>
          <a:p>
            <a:pPr marL="171450" marR="0" lvl="0" indent="-171450" algn="l" defTabSz="685800" rtl="0" eaLnBrk="1" fontAlgn="auto" latinLnBrk="0" hangingPunct="1">
              <a:lnSpc>
                <a:spcPct val="90000"/>
              </a:lnSpc>
              <a:spcBef>
                <a:spcPts val="750"/>
              </a:spcBef>
              <a:spcAft>
                <a:spcPts val="0"/>
              </a:spcAft>
              <a:buClrTx/>
              <a:buSzTx/>
              <a:buFont typeface="Arial"/>
              <a:buChar char="•"/>
              <a:tabLst/>
              <a:defRPr/>
            </a:pPr>
            <a:r>
              <a:rPr kumimoji="0" lang="en-ZA" sz="1800" b="1" i="0" u="none" strike="noStrike" kern="1200" cap="none" spc="0" normalizeH="0" baseline="0" noProof="0" dirty="0">
                <a:ln>
                  <a:noFill/>
                </a:ln>
                <a:solidFill>
                  <a:prstClr val="black"/>
                </a:solidFill>
                <a:effectLst/>
                <a:uLnTx/>
                <a:uFillTx/>
                <a:latin typeface="Aptos" panose="020B0004020202020204" pitchFamily="34" charset="0"/>
              </a:rPr>
              <a:t>8. </a:t>
            </a:r>
            <a:r>
              <a:rPr lang="en-US" sz="2100" b="1" dirty="0">
                <a:solidFill>
                  <a:prstClr val="white"/>
                </a:solidFill>
                <a:highlight>
                  <a:srgbClr val="800000"/>
                </a:highlight>
                <a:latin typeface="Aptos" panose="020B0004020202020204" pitchFamily="34" charset="0"/>
              </a:rPr>
              <a:t>Terms and Conditions</a:t>
            </a:r>
            <a:endParaRPr kumimoji="0" lang="en-US" sz="21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a typeface="+mn-ea"/>
              <a:cs typeface="+mn-cs"/>
            </a:endParaRPr>
          </a:p>
          <a:p>
            <a:pPr marL="0" marR="0" lvl="0" indent="0" algn="l" defTabSz="685800" rtl="0" eaLnBrk="1" fontAlgn="auto" latinLnBrk="0" hangingPunct="1">
              <a:lnSpc>
                <a:spcPct val="90000"/>
              </a:lnSpc>
              <a:spcBef>
                <a:spcPts val="750"/>
              </a:spcBef>
              <a:spcAft>
                <a:spcPts val="0"/>
              </a:spcAft>
              <a:buClrTx/>
              <a:buSzTx/>
              <a:buFont typeface="Arial"/>
              <a:buNone/>
              <a:tabLst/>
              <a:defRPr/>
            </a:pPr>
            <a:endParaRPr kumimoji="0" lang="en-US" sz="1800" b="1" i="0" u="none" strike="noStrike" kern="1200" cap="none" spc="0" normalizeH="0" baseline="0" noProof="0" dirty="0">
              <a:ln>
                <a:noFill/>
              </a:ln>
              <a:solidFill>
                <a:prstClr val="black"/>
              </a:solidFill>
              <a:effectLst/>
              <a:uLnTx/>
              <a:uFillTx/>
              <a:latin typeface="Aptos" panose="020B00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1800" b="1" i="0" u="none" strike="noStrike" kern="1200" cap="none" spc="0" normalizeH="0" baseline="0" noProof="0" dirty="0">
                <a:ln>
                  <a:noFill/>
                </a:ln>
                <a:solidFill>
                  <a:prstClr val="black"/>
                </a:solidFill>
                <a:effectLst/>
                <a:uLnTx/>
                <a:uFillTx/>
                <a:latin typeface="Aptos" panose="020B0004020202020204" pitchFamily="34" charset="0"/>
              </a:rPr>
              <a:t>      Counter Conditions</a:t>
            </a:r>
          </a:p>
          <a:p>
            <a:pPr defTabSz="685800">
              <a:spcBef>
                <a:spcPts val="750"/>
              </a:spcBef>
              <a:buFont typeface="Wingdings" panose="05000000000000000000" pitchFamily="2" charset="2"/>
              <a:buChar char="§"/>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 Bidders’ attention is drawn to the fact that amendments to any of the bid conditions or setting of counter    </a:t>
            </a:r>
          </a:p>
          <a:p>
            <a:pPr marL="0" marR="0" lvl="0" indent="0" algn="l" defTabSz="685800" rtl="0" eaLnBrk="1" fontAlgn="auto" latinLnBrk="0" hangingPunct="1">
              <a:lnSpc>
                <a:spcPct val="90000"/>
              </a:lnSpc>
              <a:spcBef>
                <a:spcPts val="750"/>
              </a:spcBef>
              <a:spcAft>
                <a:spcPts val="0"/>
              </a:spcAft>
              <a:buClrTx/>
              <a:buSzTx/>
              <a:buNone/>
              <a:tabLst/>
              <a:defRPr/>
            </a:pPr>
            <a:r>
              <a:rPr lang="en-US" sz="1800" dirty="0">
                <a:solidFill>
                  <a:prstClr val="black"/>
                </a:solidFill>
                <a:latin typeface="Aptos" panose="020B0004020202020204" pitchFamily="34" charset="0"/>
              </a:rPr>
              <a:t>     </a:t>
            </a: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conditions by bidders may result in the invalidation of such bids.</a:t>
            </a: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The National Treasury reserves the right to change or supplement any information or to issue any addendum to this bid before the closing date and time. The National Treasury and its officers, employees and advisors will not be liable in connection with either the exercise of, or failure to exercise this right.</a:t>
            </a: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If the National Treasury exercises its right to change or supplement information in terms of the above clause, it may seek amended bid documents from all bidders.</a:t>
            </a:r>
          </a:p>
          <a:p>
            <a:pPr marL="0" marR="0" lvl="0" indent="0" algn="l" defTabSz="685800" rtl="0" eaLnBrk="1" fontAlgn="auto" latinLnBrk="0" hangingPunct="1">
              <a:lnSpc>
                <a:spcPct val="90000"/>
              </a:lnSpc>
              <a:spcBef>
                <a:spcPts val="750"/>
              </a:spcBef>
              <a:spcAft>
                <a:spcPts val="0"/>
              </a:spcAft>
              <a:buClrTx/>
              <a:buSzTx/>
              <a:buFont typeface="Arial"/>
              <a:buNone/>
              <a:tabLst/>
              <a:defRPr/>
            </a:pPr>
            <a:r>
              <a:rPr lang="en-US" sz="1800" b="1" dirty="0">
                <a:solidFill>
                  <a:prstClr val="black"/>
                </a:solidFill>
                <a:latin typeface="Aptos" panose="020B0004020202020204" pitchFamily="34" charset="0"/>
              </a:rPr>
              <a:t>     </a:t>
            </a:r>
            <a:r>
              <a:rPr kumimoji="0" lang="en-US" sz="1800" b="1" i="0" u="none" strike="noStrike" kern="1200" cap="none" spc="0" normalizeH="0" baseline="0" noProof="0" dirty="0">
                <a:ln>
                  <a:noFill/>
                </a:ln>
                <a:solidFill>
                  <a:prstClr val="black"/>
                </a:solidFill>
                <a:effectLst/>
                <a:uLnTx/>
                <a:uFillTx/>
                <a:latin typeface="Aptos" panose="020B0004020202020204" pitchFamily="34" charset="0"/>
              </a:rPr>
              <a:t>Fronting</a:t>
            </a:r>
          </a:p>
          <a:p>
            <a:pPr marR="0" lvl="0" algn="l" defTabSz="685800" rtl="0" eaLnBrk="1" fontAlgn="auto" latinLnBrk="0" hangingPunct="1">
              <a:lnSpc>
                <a:spcPct val="90000"/>
              </a:lnSpc>
              <a:spcBef>
                <a:spcPts val="750"/>
              </a:spcBef>
              <a:spcAft>
                <a:spcPts val="0"/>
              </a:spcAft>
              <a:buClrTx/>
              <a:buSzTx/>
              <a:buFont typeface="Wingdings" panose="05000000000000000000" pitchFamily="2" charset="2"/>
              <a:buChar char="§"/>
              <a:tabLst/>
              <a:defRP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rPr>
              <a:t>The National Treasury supports the spirit of broad based black economic empowerment and recognizes that real empowerment can only be achieved through individuals and businesses conducting themselves in accordance with the Constitution and in an honest, fair, equitable, transparent, and legally compliant manner. Against this background the National Treasury does not support any form of fronting.</a:t>
            </a:r>
          </a:p>
          <a:p>
            <a:endParaRPr lang="en-ZA" dirty="0"/>
          </a:p>
        </p:txBody>
      </p:sp>
    </p:spTree>
    <p:extLst>
      <p:ext uri="{BB962C8B-B14F-4D97-AF65-F5344CB8AC3E}">
        <p14:creationId xmlns:p14="http://schemas.microsoft.com/office/powerpoint/2010/main" val="33156726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57CCA1-3C4E-2CAC-FFAE-7F73F372B026}"/>
              </a:ext>
            </a:extLst>
          </p:cNvPr>
          <p:cNvSpPr>
            <a:spLocks noGrp="1"/>
          </p:cNvSpPr>
          <p:nvPr>
            <p:ph type="title"/>
          </p:nvPr>
        </p:nvSpPr>
        <p:spPr>
          <a:xfrm>
            <a:off x="267419" y="577970"/>
            <a:ext cx="11644221" cy="897147"/>
          </a:xfrm>
        </p:spPr>
        <p:txBody>
          <a:bodyPr anchor="ctr">
            <a:normAutofit/>
          </a:bodyPr>
          <a:lstStyle/>
          <a:p>
            <a:r>
              <a:rPr kumimoji="0" lang="en-ZA" sz="2500" b="1" i="0" u="none" strike="noStrike" kern="1200" cap="none" spc="0" normalizeH="0" baseline="0" noProof="0">
                <a:ln>
                  <a:noFill/>
                </a:ln>
                <a:effectLst/>
                <a:uLnTx/>
                <a:uFillTx/>
              </a:rPr>
              <a:t>RT69-2026: SUPPLY, DELIVERY, </a:t>
            </a:r>
            <a:r>
              <a:rPr kumimoji="0" lang="en-US" sz="2500" b="1" i="0" u="none" strike="noStrike" kern="1200" cap="none" spc="0" normalizeH="0" baseline="0" noProof="0">
                <a:ln>
                  <a:noFill/>
                </a:ln>
                <a:effectLst/>
                <a:uLnTx/>
                <a:uFillTx/>
              </a:rPr>
              <a:t>FITMENT, BALANCING AND WHEEL ALIGNMENT OF TYRES AND TUBES TO THE STATE FOR A PERIOD OF </a:t>
            </a:r>
            <a:r>
              <a:rPr kumimoji="0" lang="en-ZA" sz="2500" b="1" i="0" u="none" strike="noStrike" kern="1200" cap="none" spc="0" normalizeH="0" baseline="0" noProof="0">
                <a:ln>
                  <a:noFill/>
                </a:ln>
                <a:effectLst/>
                <a:uLnTx/>
                <a:uFillTx/>
              </a:rPr>
              <a:t>(60) MONTHS</a:t>
            </a:r>
            <a:endParaRPr lang="en-ZA" sz="2500"/>
          </a:p>
        </p:txBody>
      </p:sp>
      <p:graphicFrame>
        <p:nvGraphicFramePr>
          <p:cNvPr id="5" name="Content Placeholder 2">
            <a:extLst>
              <a:ext uri="{FF2B5EF4-FFF2-40B4-BE49-F238E27FC236}">
                <a16:creationId xmlns:a16="http://schemas.microsoft.com/office/drawing/2014/main" id="{FD6388AA-C36A-3AF1-855F-D380CD4487CE}"/>
              </a:ext>
            </a:extLst>
          </p:cNvPr>
          <p:cNvGraphicFramePr>
            <a:graphicFrameLocks noGrp="1"/>
          </p:cNvGraphicFramePr>
          <p:nvPr>
            <p:ph idx="1"/>
            <p:extLst>
              <p:ext uri="{D42A27DB-BD31-4B8C-83A1-F6EECF244321}">
                <p14:modId xmlns:p14="http://schemas.microsoft.com/office/powerpoint/2010/main" val="206557552"/>
              </p:ext>
            </p:extLst>
          </p:nvPr>
        </p:nvGraphicFramePr>
        <p:xfrm>
          <a:off x="267419" y="1759790"/>
          <a:ext cx="11644221" cy="4839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25162941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AD6816-EF5D-4ABB-F5CC-D94A1828D8F1}"/>
              </a:ext>
            </a:extLst>
          </p:cNvPr>
          <p:cNvSpPr>
            <a:spLocks noGrp="1"/>
          </p:cNvSpPr>
          <p:nvPr>
            <p:ph type="title"/>
          </p:nvPr>
        </p:nvSpPr>
        <p:spPr/>
        <p:txBody>
          <a:bodyPr/>
          <a:lstStyle/>
          <a:p>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9ED1B9A8-3D4D-2D04-E8C6-898016F52526}"/>
              </a:ext>
            </a:extLst>
          </p:cNvPr>
          <p:cNvSpPr>
            <a:spLocks noGrp="1"/>
          </p:cNvSpPr>
          <p:nvPr>
            <p:ph idx="1"/>
          </p:nvPr>
        </p:nvSpPr>
        <p:spPr/>
        <p:txBody>
          <a:bodyPr>
            <a:normAutofit/>
          </a:bodyPr>
          <a:lstStyle/>
          <a:p>
            <a:pPr marL="268287" lvl="1" indent="0">
              <a:buNone/>
            </a:pPr>
            <a:r>
              <a:rPr lang="en-ZA" b="1" u="sng" dirty="0"/>
              <a:t>SUBMISSION OF BIDS</a:t>
            </a:r>
          </a:p>
          <a:p>
            <a:pPr marL="268287" lvl="1" indent="0">
              <a:buNone/>
            </a:pPr>
            <a:r>
              <a:rPr lang="en-ZA" b="1" dirty="0"/>
              <a:t>ONLINE BID SUBMISSION</a:t>
            </a:r>
          </a:p>
          <a:p>
            <a:pPr lvl="1">
              <a:buFont typeface="Wingdings" panose="05000000000000000000" pitchFamily="2" charset="2"/>
              <a:buChar char="§"/>
            </a:pPr>
            <a:r>
              <a:rPr lang="en-ZA" sz="2200" dirty="0"/>
              <a:t>Bidders must submit their bids online through the eTender Publication portal. </a:t>
            </a:r>
          </a:p>
          <a:p>
            <a:pPr lvl="1">
              <a:buFont typeface="Wingdings" panose="05000000000000000000" pitchFamily="2" charset="2"/>
              <a:buChar char="§"/>
            </a:pPr>
            <a:r>
              <a:rPr lang="en-ZA" sz="2200" dirty="0"/>
              <a:t>Manual or hardcopy bids are not acceptable. </a:t>
            </a:r>
          </a:p>
          <a:p>
            <a:pPr lvl="1">
              <a:buFont typeface="Wingdings" panose="05000000000000000000" pitchFamily="2" charset="2"/>
              <a:buChar char="§"/>
            </a:pPr>
            <a:r>
              <a:rPr lang="en-ZA" sz="2200" dirty="0"/>
              <a:t>The online eTender publication portal can be accessed on the following link: </a:t>
            </a:r>
            <a:r>
              <a:rPr lang="en-ZA" sz="2200" u="sng" dirty="0">
                <a:hlinkClick r:id="rId2"/>
              </a:rPr>
              <a:t>https://www.etenders.gov.za/</a:t>
            </a:r>
            <a:r>
              <a:rPr lang="en-ZA" sz="2200" dirty="0"/>
              <a:t> </a:t>
            </a:r>
          </a:p>
          <a:p>
            <a:pPr lvl="1">
              <a:buFont typeface="Wingdings" panose="05000000000000000000" pitchFamily="2" charset="2"/>
              <a:buChar char="§"/>
            </a:pPr>
            <a:r>
              <a:rPr kumimoji="0" lang="en-US" sz="1800" b="0" i="0" u="none" strike="noStrike" kern="1200" cap="none" spc="0" normalizeH="0" baseline="0" noProof="0" dirty="0">
                <a:ln>
                  <a:noFill/>
                </a:ln>
                <a:solidFill>
                  <a:prstClr val="black"/>
                </a:solidFill>
                <a:effectLst/>
                <a:uLnTx/>
                <a:uFillTx/>
                <a:latin typeface="Aptos" panose="020B0004020202020204" pitchFamily="34" charset="0"/>
                <a:ea typeface="Aptos" panose="020B0004020202020204" pitchFamily="34" charset="0"/>
                <a:cs typeface="Aptos" panose="020B0004020202020204" pitchFamily="34" charset="0"/>
              </a:rPr>
              <a:t>Video that guides bidders on uploading documents on E tender: </a:t>
            </a:r>
            <a:r>
              <a:rPr kumimoji="0" lang="en-ZA" sz="1800" b="0" i="0" u="sng" strike="noStrike" kern="1200" cap="none" spc="0" normalizeH="0" baseline="0" noProof="0" dirty="0">
                <a:ln>
                  <a:noFill/>
                </a:ln>
                <a:solidFill>
                  <a:srgbClr val="467886"/>
                </a:solidFill>
                <a:effectLst/>
                <a:uLnTx/>
                <a:uFillTx/>
                <a:latin typeface="Aptos" panose="020B0004020202020204" pitchFamily="34" charset="0"/>
                <a:ea typeface="Aptos" panose="020B0004020202020204" pitchFamily="34" charset="0"/>
                <a:hlinkClick r:id="rId3"/>
              </a:rPr>
              <a:t>https://youtu.be/B7pNseNJYHM</a:t>
            </a:r>
            <a:endParaRPr kumimoji="0" lang="en-ZA" sz="1800" b="0" i="0" u="sng" strike="noStrike" kern="1200" cap="none" spc="0" normalizeH="0" baseline="0" noProof="0" dirty="0">
              <a:ln>
                <a:noFill/>
              </a:ln>
              <a:solidFill>
                <a:srgbClr val="467886"/>
              </a:solidFill>
              <a:effectLst/>
              <a:uLnTx/>
              <a:uFillTx/>
              <a:latin typeface="Aptos" panose="020B0004020202020204" pitchFamily="34" charset="0"/>
              <a:ea typeface="Aptos" panose="020B0004020202020204" pitchFamily="34" charset="0"/>
            </a:endParaRPr>
          </a:p>
          <a:p>
            <a:pPr lvl="1">
              <a:buFont typeface="Wingdings" panose="05000000000000000000" pitchFamily="2" charset="2"/>
              <a:buChar char="§"/>
            </a:pPr>
            <a:r>
              <a:rPr kumimoji="0" lang="en-US" sz="2100" b="0"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rPr>
              <a:t>Bid Enquiries: - </a:t>
            </a:r>
            <a:r>
              <a:rPr kumimoji="0" lang="en-US" sz="2100" b="0" i="0" u="none" strike="noStrike" kern="1200" cap="none" spc="0" normalizeH="0" baseline="0" noProof="0" dirty="0">
                <a:ln>
                  <a:noFill/>
                </a:ln>
                <a:solidFill>
                  <a:prstClr val="black"/>
                </a:solidFill>
                <a:effectLst/>
                <a:uLnTx/>
                <a:uFillTx/>
                <a:latin typeface="Aptos" panose="020B0004020202020204" pitchFamily="34" charset="0"/>
              </a:rPr>
              <a:t>All enquiries should be in writing to demand.acquisition3@treasury.gov.za. </a:t>
            </a:r>
          </a:p>
          <a:p>
            <a:pPr lvl="1">
              <a:buFont typeface="Wingdings" panose="05000000000000000000" pitchFamily="2" charset="2"/>
              <a:buChar char="§"/>
            </a:pPr>
            <a:r>
              <a:rPr kumimoji="0" lang="en-US" sz="2100" b="0" i="0" u="none" strike="noStrike" kern="1200" cap="none" spc="0" normalizeH="0" baseline="0" noProof="0" dirty="0">
                <a:ln>
                  <a:noFill/>
                </a:ln>
                <a:solidFill>
                  <a:prstClr val="black"/>
                </a:solidFill>
                <a:effectLst/>
                <a:uLnTx/>
                <a:uFillTx/>
                <a:latin typeface="Aptos" panose="020B0004020202020204" pitchFamily="34" charset="0"/>
              </a:rPr>
              <a:t>The closing date for receipt of all enquiries is  </a:t>
            </a:r>
            <a:r>
              <a:rPr kumimoji="0" lang="en-US" sz="2100" b="0" i="0" u="none" strike="noStrike" kern="1200" cap="none" spc="0" normalizeH="0" baseline="0" noProof="0">
                <a:ln>
                  <a:noFill/>
                </a:ln>
                <a:solidFill>
                  <a:prstClr val="black"/>
                </a:solidFill>
                <a:effectLst/>
                <a:uLnTx/>
                <a:uFillTx/>
                <a:latin typeface="Aptos" panose="020B0004020202020204" pitchFamily="34" charset="0"/>
              </a:rPr>
              <a:t>15 January</a:t>
            </a:r>
            <a:r>
              <a:rPr kumimoji="0" lang="en-ZA" sz="2100" b="0" i="0" u="none" strike="noStrike" kern="1200" cap="none" spc="0" normalizeH="0" baseline="0" noProof="0">
                <a:ln>
                  <a:noFill/>
                </a:ln>
                <a:solidFill>
                  <a:prstClr val="black"/>
                </a:solidFill>
                <a:effectLst/>
                <a:uLnTx/>
                <a:uFillTx/>
                <a:latin typeface="Aptos" panose="020B0004020202020204" pitchFamily="34" charset="0"/>
              </a:rPr>
              <a:t> </a:t>
            </a:r>
            <a:r>
              <a:rPr kumimoji="0" lang="en-ZA" sz="2100" b="0" i="0" u="none" strike="noStrike" kern="1200" cap="none" spc="0" normalizeH="0" baseline="0" noProof="0" dirty="0">
                <a:ln>
                  <a:noFill/>
                </a:ln>
                <a:solidFill>
                  <a:prstClr val="black"/>
                </a:solidFill>
                <a:effectLst/>
                <a:uLnTx/>
                <a:uFillTx/>
                <a:latin typeface="Aptos" panose="020B0004020202020204" pitchFamily="34" charset="0"/>
              </a:rPr>
              <a:t>2025</a:t>
            </a:r>
            <a:r>
              <a:rPr kumimoji="0" lang="en-US" sz="2100" b="0" i="0" u="none" strike="noStrike" kern="1200" cap="none" spc="0" normalizeH="0" baseline="0" noProof="0" dirty="0">
                <a:ln>
                  <a:noFill/>
                </a:ln>
                <a:solidFill>
                  <a:prstClr val="black"/>
                </a:solidFill>
                <a:effectLst/>
                <a:uLnTx/>
                <a:uFillTx/>
                <a:latin typeface="Aptos" panose="020B0004020202020204" pitchFamily="34" charset="0"/>
              </a:rPr>
              <a:t>. All enquiries beyond the closing date will not be considered. </a:t>
            </a:r>
            <a:endParaRPr kumimoji="0" lang="en-ZA" sz="2100" b="0" i="0" u="none" strike="noStrike" kern="1200" cap="none" spc="0" normalizeH="0" baseline="0" noProof="0" dirty="0">
              <a:ln>
                <a:noFill/>
              </a:ln>
              <a:solidFill>
                <a:prstClr val="black"/>
              </a:solidFill>
              <a:effectLst/>
              <a:uLnTx/>
              <a:uFillTx/>
              <a:latin typeface="Aptos" panose="020B0004020202020204" pitchFamily="34" charset="0"/>
            </a:endParaRPr>
          </a:p>
          <a:p>
            <a:pPr lvl="1">
              <a:buFont typeface="Wingdings" panose="05000000000000000000" pitchFamily="2" charset="2"/>
              <a:buChar char="§"/>
            </a:pPr>
            <a:endParaRPr lang="en-ZA" sz="2200" dirty="0"/>
          </a:p>
          <a:p>
            <a:pPr marL="268287" lvl="1" indent="0">
              <a:buNone/>
            </a:pPr>
            <a:r>
              <a:rPr lang="en-ZA" sz="2200" b="1" dirty="0"/>
              <a:t>LATE BIDS</a:t>
            </a:r>
            <a:endParaRPr lang="en-ZA" sz="2200" dirty="0"/>
          </a:p>
          <a:p>
            <a:pPr>
              <a:buFont typeface="Wingdings" panose="05000000000000000000" pitchFamily="2" charset="2"/>
              <a:buChar char="§"/>
            </a:pPr>
            <a:r>
              <a:rPr lang="en-ZA" sz="2200" dirty="0"/>
              <a:t>Bids received after the closing date and time will </a:t>
            </a:r>
            <a:r>
              <a:rPr lang="en-ZA" sz="2200" b="1" dirty="0"/>
              <a:t>NOT</a:t>
            </a:r>
            <a:r>
              <a:rPr lang="en-ZA" sz="2200" dirty="0"/>
              <a:t> be accepted for consideration</a:t>
            </a:r>
          </a:p>
        </p:txBody>
      </p:sp>
    </p:spTree>
    <p:extLst>
      <p:ext uri="{BB962C8B-B14F-4D97-AF65-F5344CB8AC3E}">
        <p14:creationId xmlns:p14="http://schemas.microsoft.com/office/powerpoint/2010/main" val="145313952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6D2739-134B-D6BC-7CAA-053A1FBC5AB3}"/>
              </a:ext>
            </a:extLst>
          </p:cNvPr>
          <p:cNvSpPr>
            <a:spLocks noGrp="1"/>
          </p:cNvSpPr>
          <p:nvPr>
            <p:ph type="title"/>
          </p:nvPr>
        </p:nvSpPr>
        <p:spPr/>
        <p:txBody>
          <a:bodyPr/>
          <a:lstStyle/>
          <a:p>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dirty="0"/>
          </a:p>
        </p:txBody>
      </p:sp>
      <p:sp>
        <p:nvSpPr>
          <p:cNvPr id="3" name="Content Placeholder 2">
            <a:extLst>
              <a:ext uri="{FF2B5EF4-FFF2-40B4-BE49-F238E27FC236}">
                <a16:creationId xmlns:a16="http://schemas.microsoft.com/office/drawing/2014/main" id="{3505070D-CC2A-9AD2-886F-904009DB8150}"/>
              </a:ext>
            </a:extLst>
          </p:cNvPr>
          <p:cNvSpPr>
            <a:spLocks noGrp="1"/>
          </p:cNvSpPr>
          <p:nvPr>
            <p:ph idx="1"/>
          </p:nvPr>
        </p:nvSpPr>
        <p:spPr/>
        <p:txBody>
          <a:bodyPr/>
          <a:lstStyle/>
          <a:p>
            <a:pPr>
              <a:buFont typeface="Wingdings" panose="05000000000000000000" pitchFamily="2" charset="2"/>
              <a:buChar char="§"/>
            </a:pPr>
            <a:r>
              <a:rPr kumimoji="0" lang="en-ZA" altLang="en-US" sz="3200" b="1" i="0" u="none" strike="noStrike" kern="1200" cap="none" spc="0" normalizeH="0" baseline="0" noProof="0" dirty="0">
                <a:ln>
                  <a:noFill/>
                </a:ln>
                <a:solidFill>
                  <a:srgbClr val="4472C4">
                    <a:lumMod val="50000"/>
                  </a:srgbClr>
                </a:solidFill>
                <a:effectLst/>
                <a:uLnTx/>
                <a:uFillTx/>
                <a:ea typeface="+mj-ea"/>
                <a:cs typeface="+mj-cs"/>
              </a:rPr>
              <a:t>QUESTIONS AND ANSWERS </a:t>
            </a:r>
          </a:p>
          <a:p>
            <a:endParaRPr lang="en-ZA" sz="3200" b="1" dirty="0">
              <a:solidFill>
                <a:srgbClr val="4472C4">
                  <a:lumMod val="50000"/>
                </a:srgbClr>
              </a:solidFill>
              <a:latin typeface="Calibri" panose="020F0502020204030204"/>
              <a:ea typeface="+mj-ea"/>
              <a:cs typeface="+mj-cs"/>
            </a:endParaRPr>
          </a:p>
          <a:p>
            <a:pPr marL="0" marR="0" lvl="0" indent="0" algn="ctr" defTabSz="685800" rtl="0" eaLnBrk="1" fontAlgn="auto" latinLnBrk="0" hangingPunct="1">
              <a:lnSpc>
                <a:spcPct val="90000"/>
              </a:lnSpc>
              <a:spcBef>
                <a:spcPts val="750"/>
              </a:spcBef>
              <a:spcAft>
                <a:spcPts val="0"/>
              </a:spcAft>
              <a:buClrTx/>
              <a:buSzTx/>
              <a:buFontTx/>
              <a:buNone/>
              <a:tabLst/>
              <a:defRPr/>
            </a:pPr>
            <a:r>
              <a:rPr kumimoji="0" lang="en-US" sz="8000" b="1" i="1" u="none" strike="noStrike" kern="1200" cap="none" spc="0" normalizeH="0" baseline="0" noProof="0" dirty="0">
                <a:ln>
                  <a:noFill/>
                </a:ln>
                <a:solidFill>
                  <a:srgbClr val="B90400"/>
                </a:solidFill>
                <a:effectLst/>
                <a:uLnTx/>
                <a:uFillTx/>
                <a:ea typeface="+mn-ea"/>
                <a:cs typeface="+mn-cs"/>
              </a:rPr>
              <a:t>Thank You </a:t>
            </a:r>
          </a:p>
          <a:p>
            <a:endParaRPr lang="en-ZA" dirty="0"/>
          </a:p>
        </p:txBody>
      </p:sp>
      <p:pic>
        <p:nvPicPr>
          <p:cNvPr id="4" name="Picture 3">
            <a:extLst>
              <a:ext uri="{FF2B5EF4-FFF2-40B4-BE49-F238E27FC236}">
                <a16:creationId xmlns:a16="http://schemas.microsoft.com/office/drawing/2014/main" id="{8AF09305-DD0A-0C2F-3730-FCB8F70EF26E}"/>
              </a:ext>
            </a:extLst>
          </p:cNvPr>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900113" y="3933825"/>
            <a:ext cx="2609850" cy="1752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2">
            <a:extLst>
              <a:ext uri="{FF2B5EF4-FFF2-40B4-BE49-F238E27FC236}">
                <a16:creationId xmlns:a16="http://schemas.microsoft.com/office/drawing/2014/main" id="{0CF684A7-F462-72DF-3B93-A7B1573E3583}"/>
              </a:ext>
            </a:extLst>
          </p:cNvPr>
          <p:cNvPicPr>
            <a:picLocks noChangeAspect="1"/>
          </p:cNvPicPr>
          <p:nvPr/>
        </p:nvPicPr>
        <p:blipFill rotWithShape="1">
          <a:blip r:embed="rId3">
            <a:extLst>
              <a:ext uri="{28A0092B-C50C-407E-A947-70E740481C1C}">
                <a14:useLocalDpi xmlns:a14="http://schemas.microsoft.com/office/drawing/2010/main" val="0"/>
              </a:ext>
            </a:extLst>
          </a:blip>
          <a:srcRect b="12535"/>
          <a:stretch/>
        </p:blipFill>
        <p:spPr bwMode="auto">
          <a:xfrm>
            <a:off x="5148263" y="3933825"/>
            <a:ext cx="3031574" cy="1758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18401155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1376D8-17EA-2F3B-D0FE-5BBE9BC4ED57}"/>
              </a:ext>
            </a:extLst>
          </p:cNvPr>
          <p:cNvSpPr>
            <a:spLocks noGrp="1"/>
          </p:cNvSpPr>
          <p:nvPr>
            <p:ph type="title"/>
          </p:nvPr>
        </p:nvSpPr>
        <p:spPr/>
        <p:txBody>
          <a:bodyPr>
            <a:noAutofit/>
          </a:bodyPr>
          <a:lstStyle/>
          <a:p>
            <a:pPr marL="0" marR="0" lvl="0" indent="0" defTabSz="914400" rtl="0" eaLnBrk="1" fontAlgn="auto" latinLnBrk="0" hangingPunct="1">
              <a:lnSpc>
                <a:spcPct val="100000"/>
              </a:lnSpc>
              <a:spcBef>
                <a:spcPts val="0"/>
              </a:spcBef>
              <a:spcAft>
                <a:spcPts val="0"/>
              </a:spcAft>
              <a:tabLst/>
              <a:defRPr/>
            </a:pPr>
            <a:br>
              <a:rPr kumimoji="0" lang="en-US" sz="2400" b="1" i="0" u="none" strike="noStrike" kern="1200" cap="none" spc="0" normalizeH="0" baseline="0" noProof="0">
                <a:ln>
                  <a:noFill/>
                </a:ln>
                <a:solidFill>
                  <a:prstClr val="black"/>
                </a:solidFill>
                <a:effectLst/>
                <a:uLnTx/>
                <a:uFillTx/>
                <a:ea typeface="+mn-ea"/>
                <a:cs typeface="+mn-cs"/>
              </a:rPr>
            </a:br>
            <a:r>
              <a:rPr kumimoji="0" lang="en-US" sz="2400" b="1" i="0" u="none" strike="noStrike" kern="1200" cap="none" spc="0" normalizeH="0" baseline="0" noProof="0">
                <a:ln>
                  <a:noFill/>
                </a:ln>
                <a:solidFill>
                  <a:prstClr val="black"/>
                </a:solidFill>
                <a:effectLst/>
                <a:uLnTx/>
                <a:uFillTx/>
                <a:ea typeface="+mn-ea"/>
                <a:cs typeface="+mn-cs"/>
              </a:rPr>
              <a:t>RT69-2026: SUPPLY, DELIVERY, FITMENT, BALANCING AND WHEEL ALIGNMENT OF TYRES AND TUBES TO THE STATE FOR A PERIOD OF 60 MONTHS.</a:t>
            </a:r>
            <a:br>
              <a:rPr kumimoji="0" lang="en-ZA" sz="1600" b="1" i="0" u="none" strike="noStrike" kern="1200" cap="none" spc="0" normalizeH="0" baseline="0" noProof="0">
                <a:ln>
                  <a:noFill/>
                </a:ln>
                <a:solidFill>
                  <a:prstClr val="black"/>
                </a:solidFill>
                <a:effectLst/>
                <a:uLnTx/>
                <a:uFillTx/>
                <a:latin typeface="Calibri" panose="020F0502020204030204"/>
                <a:ea typeface="+mn-ea"/>
                <a:cs typeface="+mn-cs"/>
              </a:rPr>
            </a:br>
            <a:endParaRPr lang="en-ZA" dirty="0"/>
          </a:p>
        </p:txBody>
      </p:sp>
      <p:sp>
        <p:nvSpPr>
          <p:cNvPr id="3" name="Content Placeholder 2">
            <a:extLst>
              <a:ext uri="{FF2B5EF4-FFF2-40B4-BE49-F238E27FC236}">
                <a16:creationId xmlns:a16="http://schemas.microsoft.com/office/drawing/2014/main" id="{6C21474E-A738-58C1-20F9-3D0C95AFFBC2}"/>
              </a:ext>
            </a:extLst>
          </p:cNvPr>
          <p:cNvSpPr>
            <a:spLocks noGrp="1"/>
          </p:cNvSpPr>
          <p:nvPr>
            <p:ph idx="1"/>
          </p:nvPr>
        </p:nvSpPr>
        <p:spPr/>
        <p:txBody>
          <a:bodyPr>
            <a:noAutofit/>
          </a:bodyPr>
          <a:lstStyle/>
          <a:p>
            <a:pPr marL="342900" indent="-342900">
              <a:buAutoNum type="arabicPeriod"/>
            </a:pPr>
            <a:r>
              <a:rPr lang="en-GB" sz="1800" b="1" dirty="0"/>
              <a:t>Opening, welcome, and Introductions</a:t>
            </a:r>
          </a:p>
          <a:p>
            <a:pPr marL="0" indent="0">
              <a:buNone/>
            </a:pPr>
            <a:endParaRPr lang="en-GB" sz="1800" dirty="0"/>
          </a:p>
          <a:p>
            <a:pPr marL="342900" indent="-342900">
              <a:buAutoNum type="arabicPeriod" startAt="2"/>
            </a:pPr>
            <a:r>
              <a:rPr lang="en-GB" sz="1800" b="1" dirty="0"/>
              <a:t>Purpose of the RFP</a:t>
            </a:r>
          </a:p>
          <a:p>
            <a:pPr marL="0" indent="0">
              <a:buNone/>
            </a:pPr>
            <a:endParaRPr lang="en-GB" sz="1800" dirty="0"/>
          </a:p>
          <a:p>
            <a:pPr lvl="1">
              <a:buFont typeface="Wingdings" panose="05000000000000000000" pitchFamily="2" charset="2"/>
              <a:buChar char="§"/>
            </a:pPr>
            <a:r>
              <a:rPr lang="en-GB" sz="1800" dirty="0"/>
              <a:t>The purpose of this request for proposal (RFP) is to solicit bids from interested parties (“Respondents”) to enable National Treasury to appoint suppliers </a:t>
            </a:r>
            <a:r>
              <a:rPr lang="en-ZA" sz="1800" b="1" dirty="0">
                <a:ea typeface="Calibri" panose="020F0502020204030204" pitchFamily="34" charset="0"/>
                <a:cs typeface="Calibri" panose="020F0502020204030204" pitchFamily="34" charset="0"/>
              </a:rPr>
              <a:t>RT69-2026</a:t>
            </a:r>
            <a:r>
              <a:rPr lang="en-US" sz="1800" b="1" dirty="0">
                <a:ea typeface="Calibri" panose="020F0502020204030204" pitchFamily="34" charset="0"/>
                <a:cs typeface="Calibri" panose="020F0502020204030204" pitchFamily="34" charset="0"/>
              </a:rPr>
              <a:t>:</a:t>
            </a:r>
            <a:r>
              <a:rPr lang="en-US" sz="1800" b="1" dirty="0">
                <a:solidFill>
                  <a:prstClr val="black"/>
                </a:solidFill>
              </a:rPr>
              <a:t> </a:t>
            </a:r>
            <a:r>
              <a:rPr lang="en-US" sz="1800" dirty="0">
                <a:solidFill>
                  <a:prstClr val="black"/>
                </a:solidFill>
              </a:rPr>
              <a:t>supply, delivery, fitment, balancing and wheel alignment of </a:t>
            </a:r>
            <a:r>
              <a:rPr lang="en-US" sz="1800" dirty="0" err="1">
                <a:solidFill>
                  <a:prstClr val="black"/>
                </a:solidFill>
              </a:rPr>
              <a:t>tyres</a:t>
            </a:r>
            <a:r>
              <a:rPr lang="en-US" sz="1800" dirty="0">
                <a:solidFill>
                  <a:prstClr val="black"/>
                </a:solidFill>
              </a:rPr>
              <a:t> and tubes to the state for a period of 60 months</a:t>
            </a:r>
            <a:r>
              <a:rPr lang="en-US" sz="1800" b="1" dirty="0">
                <a:solidFill>
                  <a:prstClr val="black"/>
                </a:solidFill>
              </a:rPr>
              <a:t>.</a:t>
            </a:r>
            <a:r>
              <a:rPr lang="en-US" sz="1800" b="1" dirty="0">
                <a:ea typeface="Calibri" panose="020F0502020204030204" pitchFamily="34" charset="0"/>
                <a:cs typeface="Calibri" panose="020F0502020204030204" pitchFamily="34" charset="0"/>
              </a:rPr>
              <a:t> </a:t>
            </a:r>
            <a:r>
              <a:rPr lang="en-GB" sz="1800" dirty="0"/>
              <a:t>The RFP consists of the Special Conditions of Contract ( SCC), Technical Specification, GCC, Pricing Schedule, and other Standard Bidding Documents ( SBD).</a:t>
            </a:r>
          </a:p>
          <a:p>
            <a:pPr lvl="1">
              <a:buFont typeface="Wingdings" panose="05000000000000000000" pitchFamily="2" charset="2"/>
              <a:buChar char="§"/>
            </a:pPr>
            <a:r>
              <a:rPr lang="en-GB" sz="1800" dirty="0"/>
              <a:t>To obtain market-related Prices and to ensure that the Government benefits from the economics of scale.</a:t>
            </a:r>
          </a:p>
          <a:p>
            <a:pPr marL="0" indent="0">
              <a:buNone/>
            </a:pPr>
            <a:r>
              <a:rPr lang="en-GB" sz="1800" b="1" dirty="0"/>
              <a:t>3.     Duration of Contract – Sixty (60) Months</a:t>
            </a:r>
          </a:p>
          <a:p>
            <a:pPr marL="355600" indent="-355600" algn="just"/>
            <a:endParaRPr lang="en-US" dirty="0"/>
          </a:p>
        </p:txBody>
      </p:sp>
    </p:spTree>
    <p:extLst>
      <p:ext uri="{BB962C8B-B14F-4D97-AF65-F5344CB8AC3E}">
        <p14:creationId xmlns:p14="http://schemas.microsoft.com/office/powerpoint/2010/main" val="274105562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7DF984-0C26-ED1B-2A45-4613884BBB35}"/>
              </a:ext>
            </a:extLst>
          </p:cNvPr>
          <p:cNvSpPr>
            <a:spLocks noGrp="1"/>
          </p:cNvSpPr>
          <p:nvPr>
            <p:ph type="title"/>
          </p:nvPr>
        </p:nvSpPr>
        <p:spPr>
          <a:xfrm>
            <a:off x="231007" y="683394"/>
            <a:ext cx="11680634" cy="668955"/>
          </a:xfrm>
        </p:spPr>
        <p:txBody>
          <a:bodyPr>
            <a:normAutofit fontScale="90000"/>
          </a:bodyPr>
          <a:lstStyle/>
          <a:p>
            <a:br>
              <a:rPr kumimoji="0" lang="en-US" sz="2700" b="1" i="0" u="none" strike="noStrike" kern="1200" cap="none" spc="0" normalizeH="0" baseline="0" noProof="0" dirty="0">
                <a:ln>
                  <a:noFill/>
                </a:ln>
                <a:solidFill>
                  <a:prstClr val="black"/>
                </a:solidFill>
                <a:effectLst/>
                <a:uLnTx/>
                <a:uFillTx/>
                <a:latin typeface="Aptos" panose="02110004020202020204"/>
                <a:ea typeface="+mj-ea"/>
                <a:cs typeface="+mj-cs"/>
              </a:rPr>
            </a:br>
            <a:br>
              <a:rPr kumimoji="0" lang="en-US" sz="2700" b="1" i="0" u="none" strike="noStrike" kern="1200" cap="none" spc="0" normalizeH="0" baseline="0" noProof="0" dirty="0">
                <a:ln>
                  <a:noFill/>
                </a:ln>
                <a:solidFill>
                  <a:prstClr val="black"/>
                </a:solidFill>
                <a:effectLst/>
                <a:uLnTx/>
                <a:uFillTx/>
                <a:latin typeface="Aptos" panose="02110004020202020204"/>
                <a:ea typeface="+mj-ea"/>
                <a:cs typeface="+mj-cs"/>
              </a:rPr>
            </a:br>
            <a:r>
              <a:rPr kumimoji="0" lang="en-US" sz="2700" b="1" i="0" u="none" strike="noStrike" kern="1200" cap="none" spc="0" normalizeH="0" baseline="0" noProof="0" dirty="0">
                <a:ln>
                  <a:noFill/>
                </a:ln>
                <a:solidFill>
                  <a:prstClr val="black"/>
                </a:solidFill>
                <a:effectLst/>
                <a:uLnTx/>
                <a:uFillTx/>
                <a:latin typeface="Aptos" panose="02110004020202020204"/>
                <a:ea typeface="+mj-ea"/>
                <a:cs typeface="+mj-cs"/>
              </a:rPr>
              <a:t>RT69-2026: SUPPLY, DELIVERY, FITMENT, BALANCING AND WHEEL ALIGNMENT OF TYRES AND TUBES TO THE STATE FOR A PERIOD OF 60 MONTHS</a:t>
            </a:r>
            <a:r>
              <a:rPr kumimoji="0" lang="en-US" sz="2400" b="1" i="0" u="none" strike="noStrike" kern="1200" cap="none" spc="0" normalizeH="0" baseline="0" noProof="0" dirty="0">
                <a:ln>
                  <a:noFill/>
                </a:ln>
                <a:solidFill>
                  <a:prstClr val="black"/>
                </a:solidFill>
                <a:effectLst/>
                <a:uLnTx/>
                <a:uFillTx/>
                <a:latin typeface="Aptos" panose="02110004020202020204"/>
                <a:ea typeface="+mj-ea"/>
                <a:cs typeface="+mj-cs"/>
              </a:rPr>
              <a:t>.</a:t>
            </a:r>
            <a:br>
              <a:rPr kumimoji="0" lang="en-ZA" sz="1600" b="1" i="0" u="none" strike="noStrike" kern="1200" cap="none" spc="0" normalizeH="0" baseline="0" noProof="0" dirty="0">
                <a:ln>
                  <a:noFill/>
                </a:ln>
                <a:solidFill>
                  <a:prstClr val="black"/>
                </a:solidFill>
                <a:effectLst/>
                <a:uLnTx/>
                <a:uFillTx/>
                <a:latin typeface="Calibri" panose="020F0502020204030204"/>
                <a:ea typeface="+mj-ea"/>
                <a:cs typeface="+mj-cs"/>
              </a:rPr>
            </a:br>
            <a:br>
              <a:rPr kumimoji="0" lang="en-ZA" sz="1600" b="0" i="0" u="none" strike="noStrike" kern="1200" cap="none" spc="0" normalizeH="0" baseline="0" noProof="0" dirty="0">
                <a:ln>
                  <a:noFill/>
                </a:ln>
                <a:solidFill>
                  <a:prstClr val="black"/>
                </a:solidFill>
                <a:effectLst/>
                <a:uLnTx/>
                <a:uFillTx/>
                <a:latin typeface="Calibri" panose="020F0502020204030204"/>
                <a:ea typeface="+mj-ea"/>
                <a:cs typeface="+mj-cs"/>
              </a:rPr>
            </a:br>
            <a:r>
              <a:rPr kumimoji="0" lang="en-GB" sz="2200" i="0" u="none" strike="noStrike" kern="1200" cap="none" spc="0" normalizeH="0" baseline="0" noProof="0" dirty="0">
                <a:ln>
                  <a:noFill/>
                </a:ln>
                <a:solidFill>
                  <a:prstClr val="black"/>
                </a:solidFill>
                <a:effectLst/>
                <a:uLnTx/>
                <a:uFillTx/>
                <a:latin typeface="Aptos" panose="020B0004020202020204" pitchFamily="34" charset="0"/>
              </a:rPr>
              <a:t>4. Bid Timeline</a:t>
            </a:r>
            <a:br>
              <a:rPr kumimoji="0" lang="en-ZA" sz="1800" b="0" i="0" u="none" strike="noStrike" kern="1200" cap="none" spc="0" normalizeH="0" baseline="0" noProof="0" dirty="0">
                <a:ln>
                  <a:noFill/>
                </a:ln>
                <a:solidFill>
                  <a:prstClr val="black"/>
                </a:solidFill>
                <a:effectLst/>
                <a:uLnTx/>
                <a:uFillTx/>
                <a:latin typeface="Arial Narrow" panose="020B0606020202030204" pitchFamily="34" charset="0"/>
                <a:ea typeface="Calibri" panose="020F0502020204030204" pitchFamily="34" charset="0"/>
                <a:cs typeface="Arial" panose="020B0604020202020204" pitchFamily="34" charset="0"/>
              </a:rPr>
            </a:br>
            <a:endParaRPr lang="en-ZA" b="0" dirty="0"/>
          </a:p>
        </p:txBody>
      </p:sp>
      <p:graphicFrame>
        <p:nvGraphicFramePr>
          <p:cNvPr id="10" name="Content Placeholder 9">
            <a:extLst>
              <a:ext uri="{FF2B5EF4-FFF2-40B4-BE49-F238E27FC236}">
                <a16:creationId xmlns:a16="http://schemas.microsoft.com/office/drawing/2014/main" id="{3A3F02E9-C736-0F71-ED1F-DF8569D05FB5}"/>
              </a:ext>
            </a:extLst>
          </p:cNvPr>
          <p:cNvGraphicFramePr>
            <a:graphicFrameLocks noGrp="1"/>
          </p:cNvGraphicFramePr>
          <p:nvPr>
            <p:ph idx="1"/>
            <p:extLst>
              <p:ext uri="{D42A27DB-BD31-4B8C-83A1-F6EECF244321}">
                <p14:modId xmlns:p14="http://schemas.microsoft.com/office/powerpoint/2010/main" val="4027138736"/>
              </p:ext>
            </p:extLst>
          </p:nvPr>
        </p:nvGraphicFramePr>
        <p:xfrm>
          <a:off x="378542" y="2005983"/>
          <a:ext cx="10722077" cy="3677920"/>
        </p:xfrm>
        <a:graphic>
          <a:graphicData uri="http://schemas.openxmlformats.org/drawingml/2006/table">
            <a:tbl>
              <a:tblPr firstRow="1" bandRow="1">
                <a:tableStyleId>{5C22544A-7EE6-4342-B048-85BDC9FD1C3A}</a:tableStyleId>
              </a:tblPr>
              <a:tblGrid>
                <a:gridCol w="4703219">
                  <a:extLst>
                    <a:ext uri="{9D8B030D-6E8A-4147-A177-3AD203B41FA5}">
                      <a16:colId xmlns:a16="http://schemas.microsoft.com/office/drawing/2014/main" val="3016886671"/>
                    </a:ext>
                  </a:extLst>
                </a:gridCol>
                <a:gridCol w="6018858">
                  <a:extLst>
                    <a:ext uri="{9D8B030D-6E8A-4147-A177-3AD203B41FA5}">
                      <a16:colId xmlns:a16="http://schemas.microsoft.com/office/drawing/2014/main" val="1547281842"/>
                    </a:ext>
                  </a:extLst>
                </a:gridCol>
              </a:tblGrid>
              <a:tr h="370840">
                <a:tc>
                  <a:txBody>
                    <a:bodyPr/>
                    <a:lstStyle/>
                    <a:p>
                      <a:r>
                        <a:rPr lang="en-ZA" sz="1800" dirty="0"/>
                        <a:t>ACTIVITY</a:t>
                      </a:r>
                      <a:endParaRPr lang="en-ZA" sz="1800" dirty="0">
                        <a:latin typeface="Arial Narrow" panose="020B0606020202030204" pitchFamily="34" charset="0"/>
                      </a:endParaRPr>
                    </a:p>
                  </a:txBody>
                  <a:tcPr/>
                </a:tc>
                <a:tc>
                  <a:txBody>
                    <a:bodyPr/>
                    <a:lstStyle/>
                    <a:p>
                      <a:r>
                        <a:rPr lang="en-ZA" sz="1800" dirty="0"/>
                        <a:t> DUE DATE</a:t>
                      </a:r>
                      <a:endParaRPr lang="en-ZA" sz="1800" dirty="0">
                        <a:latin typeface="Arial Narrow" panose="020B0606020202030204" pitchFamily="34" charset="0"/>
                      </a:endParaRPr>
                    </a:p>
                  </a:txBody>
                  <a:tcPr/>
                </a:tc>
                <a:extLst>
                  <a:ext uri="{0D108BD9-81ED-4DB2-BD59-A6C34878D82A}">
                    <a16:rowId xmlns:a16="http://schemas.microsoft.com/office/drawing/2014/main" val="593764463"/>
                  </a:ext>
                </a:extLst>
              </a:tr>
              <a:tr h="370840">
                <a:tc>
                  <a:txBody>
                    <a:bodyPr/>
                    <a:lstStyle/>
                    <a:p>
                      <a:r>
                        <a:rPr lang="en-ZA" sz="1800" dirty="0"/>
                        <a:t>RFP Upload on e-Tenders Portal – Tender Document </a:t>
                      </a:r>
                      <a:endParaRPr lang="en-ZA" sz="1800" dirty="0">
                        <a:latin typeface="Arial Narrow" panose="020B0606020202030204" pitchFamily="34" charset="0"/>
                      </a:endParaRPr>
                    </a:p>
                  </a:txBody>
                  <a:tcPr/>
                </a:tc>
                <a:tc>
                  <a:txBody>
                    <a:bodyPr/>
                    <a:lstStyle/>
                    <a:p>
                      <a:r>
                        <a:rPr lang="en-ZA" sz="1800" dirty="0"/>
                        <a:t>The tender was advertised on e-Tender Portal &amp; National Treasury website on 17 November 2025.</a:t>
                      </a:r>
                      <a:endParaRPr lang="en-ZA" sz="1800" dirty="0">
                        <a:latin typeface="Arial Narrow" panose="020B0606020202030204" pitchFamily="34" charset="0"/>
                      </a:endParaRPr>
                    </a:p>
                  </a:txBody>
                  <a:tcPr/>
                </a:tc>
                <a:extLst>
                  <a:ext uri="{0D108BD9-81ED-4DB2-BD59-A6C34878D82A}">
                    <a16:rowId xmlns:a16="http://schemas.microsoft.com/office/drawing/2014/main" val="3811800088"/>
                  </a:ext>
                </a:extLst>
              </a:tr>
              <a:tr h="370840">
                <a:tc>
                  <a:txBody>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ZA" sz="1800" dirty="0"/>
                        <a:t>Non-compulsory briefing session</a:t>
                      </a:r>
                      <a:endParaRPr lang="en-ZA" sz="1800" dirty="0">
                        <a:latin typeface="Arial Narrow" panose="020B0606020202030204" pitchFamily="34" charset="0"/>
                      </a:endParaRPr>
                    </a:p>
                  </a:txBody>
                  <a:tcPr/>
                </a:tc>
                <a:tc>
                  <a:txBody>
                    <a:bodyPr/>
                    <a:lstStyle/>
                    <a:p>
                      <a:r>
                        <a:rPr lang="en-ZA" sz="1800" dirty="0">
                          <a:solidFill>
                            <a:schemeClr val="tx1"/>
                          </a:solidFill>
                        </a:rPr>
                        <a:t>27 November 2025 </a:t>
                      </a:r>
                      <a:r>
                        <a:rPr lang="en-ZA" sz="1800" dirty="0"/>
                        <a:t>at 11:30-12:30 ( Online session: MS Teams) </a:t>
                      </a:r>
                      <a:endParaRPr lang="en-ZA" sz="1800" dirty="0">
                        <a:effectLst/>
                        <a:latin typeface="Arial Narrow" panose="020B0606020202030204" pitchFamily="34" charset="0"/>
                        <a:ea typeface="Calibri" panose="020F0502020204030204" pitchFamily="34" charset="0"/>
                      </a:endParaRPr>
                    </a:p>
                  </a:txBody>
                  <a:tcPr/>
                </a:tc>
                <a:extLst>
                  <a:ext uri="{0D108BD9-81ED-4DB2-BD59-A6C34878D82A}">
                    <a16:rowId xmlns:a16="http://schemas.microsoft.com/office/drawing/2014/main" val="2060109001"/>
                  </a:ext>
                </a:extLst>
              </a:tr>
              <a:tr h="370840">
                <a:tc>
                  <a:txBody>
                    <a:bodyPr/>
                    <a:lstStyle/>
                    <a:p>
                      <a:r>
                        <a:rPr lang="en-ZA" sz="1800" dirty="0"/>
                        <a:t>Bid Validity period</a:t>
                      </a:r>
                      <a:endParaRPr lang="en-ZA" sz="1800" dirty="0">
                        <a:latin typeface="Arial Narrow" panose="020B0606020202030204" pitchFamily="34" charset="0"/>
                      </a:endParaRPr>
                    </a:p>
                  </a:txBody>
                  <a:tcPr/>
                </a:tc>
                <a:tc>
                  <a:txBody>
                    <a:bodyPr/>
                    <a:lstStyle/>
                    <a:p>
                      <a:r>
                        <a:rPr lang="en-ZA" sz="1800" dirty="0"/>
                        <a:t>180 Days from the closing date of the bid</a:t>
                      </a:r>
                      <a:endParaRPr lang="en-ZA" sz="1800" dirty="0">
                        <a:latin typeface="Arial Narrow" panose="020B0606020202030204" pitchFamily="34" charset="0"/>
                      </a:endParaRPr>
                    </a:p>
                  </a:txBody>
                  <a:tcPr/>
                </a:tc>
                <a:extLst>
                  <a:ext uri="{0D108BD9-81ED-4DB2-BD59-A6C34878D82A}">
                    <a16:rowId xmlns:a16="http://schemas.microsoft.com/office/drawing/2014/main" val="3116256005"/>
                  </a:ext>
                </a:extLst>
              </a:tr>
              <a:tr h="370840">
                <a:tc>
                  <a:txBody>
                    <a:bodyPr/>
                    <a:lstStyle/>
                    <a:p>
                      <a:r>
                        <a:rPr lang="en-ZA" sz="1800" dirty="0"/>
                        <a:t>Bid Closing date and Time</a:t>
                      </a:r>
                      <a:endParaRPr lang="en-ZA" sz="1800" dirty="0">
                        <a:latin typeface="Arial Narrow" panose="020B0606020202030204" pitchFamily="34" charset="0"/>
                      </a:endParaRPr>
                    </a:p>
                  </a:txBody>
                  <a:tcPr/>
                </a:tc>
                <a:tc>
                  <a:txBody>
                    <a:bodyPr/>
                    <a:lstStyle/>
                    <a:p>
                      <a:r>
                        <a:rPr lang="en-US" sz="1800">
                          <a:highlight>
                            <a:srgbClr val="FFFF00"/>
                          </a:highlight>
                        </a:rPr>
                        <a:t>10  February  </a:t>
                      </a:r>
                      <a:r>
                        <a:rPr lang="en-US" sz="1800" dirty="0">
                          <a:highlight>
                            <a:srgbClr val="FFFF00"/>
                          </a:highlight>
                        </a:rPr>
                        <a:t>2026 at 11:00am</a:t>
                      </a:r>
                      <a:endParaRPr lang="en-ZA" sz="1800" dirty="0">
                        <a:highlight>
                          <a:srgbClr val="FFFF00"/>
                        </a:highlight>
                        <a:latin typeface="Arial Narrow" panose="020B0606020202030204" pitchFamily="34" charset="0"/>
                      </a:endParaRPr>
                    </a:p>
                  </a:txBody>
                  <a:tcPr/>
                </a:tc>
                <a:extLst>
                  <a:ext uri="{0D108BD9-81ED-4DB2-BD59-A6C34878D82A}">
                    <a16:rowId xmlns:a16="http://schemas.microsoft.com/office/drawing/2014/main" val="1517153990"/>
                  </a:ext>
                </a:extLst>
              </a:tr>
              <a:tr h="370840">
                <a:tc>
                  <a:txBody>
                    <a:bodyPr/>
                    <a:lstStyle/>
                    <a:p>
                      <a:r>
                        <a:rPr lang="en-ZA" sz="1800" dirty="0"/>
                        <a:t>Communication channels </a:t>
                      </a:r>
                    </a:p>
                    <a:p>
                      <a:endParaRPr lang="en-ZA" sz="1800" dirty="0"/>
                    </a:p>
                    <a:p>
                      <a:r>
                        <a:rPr lang="en-ZA" sz="1800" dirty="0"/>
                        <a:t>Deadline for Queries, Question and Answers</a:t>
                      </a:r>
                      <a:endParaRPr lang="en-ZA" sz="1800" dirty="0">
                        <a:latin typeface="Arial Narrow" panose="020B0606020202030204" pitchFamily="34" charset="0"/>
                      </a:endParaRPr>
                    </a:p>
                  </a:txBody>
                  <a:tcPr/>
                </a:tc>
                <a:tc>
                  <a:txBody>
                    <a:bodyPr/>
                    <a:lstStyle/>
                    <a:p>
                      <a:r>
                        <a:rPr lang="en-ZA" sz="1800" dirty="0"/>
                        <a:t>Attention: Contract Manager </a:t>
                      </a:r>
                    </a:p>
                    <a:p>
                      <a:r>
                        <a:rPr lang="en-ZA" sz="1800" dirty="0"/>
                        <a:t>Email: Demand.Acquisition3@treasury.gov.za</a:t>
                      </a:r>
                    </a:p>
                    <a:p>
                      <a:r>
                        <a:rPr lang="en-ZA" sz="1800" dirty="0">
                          <a:highlight>
                            <a:srgbClr val="FFFF00"/>
                          </a:highlight>
                        </a:rPr>
                        <a:t>15 January  2025 at 16:00</a:t>
                      </a:r>
                      <a:endParaRPr lang="en-ZA" sz="1800" dirty="0">
                        <a:highlight>
                          <a:srgbClr val="FFFF00"/>
                        </a:highlight>
                        <a:latin typeface="Arial Narrow" panose="020B0606020202030204" pitchFamily="34" charset="0"/>
                      </a:endParaRPr>
                    </a:p>
                  </a:txBody>
                  <a:tcPr/>
                </a:tc>
                <a:extLst>
                  <a:ext uri="{0D108BD9-81ED-4DB2-BD59-A6C34878D82A}">
                    <a16:rowId xmlns:a16="http://schemas.microsoft.com/office/drawing/2014/main" val="1519224240"/>
                  </a:ext>
                </a:extLst>
              </a:tr>
              <a:tr h="370840">
                <a:tc>
                  <a:txBody>
                    <a:bodyPr/>
                    <a:lstStyle/>
                    <a:p>
                      <a:endParaRPr lang="en-ZA" sz="1800" dirty="0">
                        <a:latin typeface="Arial Narrow" panose="020B0606020202030204" pitchFamily="34" charset="0"/>
                      </a:endParaRPr>
                    </a:p>
                  </a:txBody>
                  <a:tcPr/>
                </a:tc>
                <a:tc>
                  <a:txBody>
                    <a:bodyPr/>
                    <a:lstStyle/>
                    <a:p>
                      <a:endParaRPr lang="en-ZA" sz="1800" dirty="0">
                        <a:latin typeface="Arial Narrow" panose="020B0606020202030204" pitchFamily="34" charset="0"/>
                      </a:endParaRPr>
                    </a:p>
                  </a:txBody>
                  <a:tcPr/>
                </a:tc>
                <a:extLst>
                  <a:ext uri="{0D108BD9-81ED-4DB2-BD59-A6C34878D82A}">
                    <a16:rowId xmlns:a16="http://schemas.microsoft.com/office/drawing/2014/main" val="4104136464"/>
                  </a:ext>
                </a:extLst>
              </a:tr>
            </a:tbl>
          </a:graphicData>
        </a:graphic>
      </p:graphicFrame>
      <p:graphicFrame>
        <p:nvGraphicFramePr>
          <p:cNvPr id="11" name="Object 10">
            <a:extLst>
              <a:ext uri="{FF2B5EF4-FFF2-40B4-BE49-F238E27FC236}">
                <a16:creationId xmlns:a16="http://schemas.microsoft.com/office/drawing/2014/main" id="{511F6BEF-D5B0-B6A2-7416-04CDE23BD6AE}"/>
              </a:ext>
            </a:extLst>
          </p:cNvPr>
          <p:cNvGraphicFramePr>
            <a:graphicFrameLocks noChangeAspect="1"/>
          </p:cNvGraphicFramePr>
          <p:nvPr>
            <p:extLst>
              <p:ext uri="{D42A27DB-BD31-4B8C-83A1-F6EECF244321}">
                <p14:modId xmlns:p14="http://schemas.microsoft.com/office/powerpoint/2010/main" val="1441251562"/>
              </p:ext>
            </p:extLst>
          </p:nvPr>
        </p:nvGraphicFramePr>
        <p:xfrm>
          <a:off x="5445125" y="3244850"/>
          <a:ext cx="1300163" cy="366713"/>
        </p:xfrm>
        <a:graphic>
          <a:graphicData uri="http://schemas.openxmlformats.org/presentationml/2006/ole">
            <mc:AlternateContent xmlns:mc="http://schemas.openxmlformats.org/markup-compatibility/2006">
              <mc:Choice xmlns:v="urn:schemas-microsoft-com:vml" Requires="v">
                <p:oleObj name="Worksheet" r:id="rId2" imgW="1300162" imgH="366522" progId="Excel.Sheet.12">
                  <p:embed/>
                </p:oleObj>
              </mc:Choice>
              <mc:Fallback>
                <p:oleObj name="Worksheet" r:id="rId2" imgW="1300162" imgH="366522" progId="Excel.Sheet.12">
                  <p:embed/>
                  <p:pic>
                    <p:nvPicPr>
                      <p:cNvPr id="11" name="Object 10">
                        <a:extLst>
                          <a:ext uri="{FF2B5EF4-FFF2-40B4-BE49-F238E27FC236}">
                            <a16:creationId xmlns:a16="http://schemas.microsoft.com/office/drawing/2014/main" id="{511F6BEF-D5B0-B6A2-7416-04CDE23BD6AE}"/>
                          </a:ext>
                        </a:extLst>
                      </p:cNvPr>
                      <p:cNvPicPr/>
                      <p:nvPr/>
                    </p:nvPicPr>
                    <p:blipFill>
                      <a:blip r:embed="rId3"/>
                      <a:stretch>
                        <a:fillRect/>
                      </a:stretch>
                    </p:blipFill>
                    <p:spPr>
                      <a:xfrm>
                        <a:off x="5445125" y="3244850"/>
                        <a:ext cx="1300163" cy="366713"/>
                      </a:xfrm>
                      <a:prstGeom prst="rect">
                        <a:avLst/>
                      </a:prstGeom>
                    </p:spPr>
                  </p:pic>
                </p:oleObj>
              </mc:Fallback>
            </mc:AlternateContent>
          </a:graphicData>
        </a:graphic>
      </p:graphicFrame>
    </p:spTree>
    <p:extLst>
      <p:ext uri="{BB962C8B-B14F-4D97-AF65-F5344CB8AC3E}">
        <p14:creationId xmlns:p14="http://schemas.microsoft.com/office/powerpoint/2010/main" val="285958981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7F7CA1-E067-F806-E36B-E667702C6143}"/>
              </a:ext>
            </a:extLst>
          </p:cNvPr>
          <p:cNvSpPr>
            <a:spLocks noGrp="1"/>
          </p:cNvSpPr>
          <p:nvPr>
            <p:ph type="title"/>
          </p:nvPr>
        </p:nvSpPr>
        <p:spPr>
          <a:xfrm>
            <a:off x="267419" y="577970"/>
            <a:ext cx="11644221" cy="897147"/>
          </a:xfrm>
        </p:spPr>
        <p:txBody>
          <a:bodyPr anchor="ctr">
            <a:normAutofit/>
          </a:bodyPr>
          <a:lstStyle/>
          <a:p>
            <a:r>
              <a:rPr kumimoji="0" lang="en-US" sz="2500" b="1" i="0" u="none" strike="noStrike" kern="1200" cap="none" spc="0" normalizeH="0" baseline="0" noProof="0">
                <a:ln>
                  <a:noFill/>
                </a:ln>
                <a:effectLst/>
                <a:uLnTx/>
                <a:uFillTx/>
              </a:rPr>
              <a:t>RT69-2026: SUPPLY, DELIVERY, FITMENT, BALANCING AND WHEEL ALIGNMENT OF TYRES AND TUBES TO THE STATE FOR A PERIOD OF 60 MONTHS.</a:t>
            </a:r>
            <a:endParaRPr lang="en-ZA" sz="2500"/>
          </a:p>
        </p:txBody>
      </p:sp>
      <p:graphicFrame>
        <p:nvGraphicFramePr>
          <p:cNvPr id="5" name="Content Placeholder 2">
            <a:extLst>
              <a:ext uri="{FF2B5EF4-FFF2-40B4-BE49-F238E27FC236}">
                <a16:creationId xmlns:a16="http://schemas.microsoft.com/office/drawing/2014/main" id="{C737F6DA-DDDD-8952-7841-AB4E05B1FA9B}"/>
              </a:ext>
            </a:extLst>
          </p:cNvPr>
          <p:cNvGraphicFramePr>
            <a:graphicFrameLocks noGrp="1"/>
          </p:cNvGraphicFramePr>
          <p:nvPr>
            <p:ph idx="1"/>
            <p:extLst>
              <p:ext uri="{D42A27DB-BD31-4B8C-83A1-F6EECF244321}">
                <p14:modId xmlns:p14="http://schemas.microsoft.com/office/powerpoint/2010/main" val="632073923"/>
              </p:ext>
            </p:extLst>
          </p:nvPr>
        </p:nvGraphicFramePr>
        <p:xfrm>
          <a:off x="267418" y="1262157"/>
          <a:ext cx="11644221" cy="483941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060999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FB17C4E-3804-52DD-B154-F649BDECE095}"/>
              </a:ext>
            </a:extLst>
          </p:cNvPr>
          <p:cNvSpPr>
            <a:spLocks noGrp="1"/>
          </p:cNvSpPr>
          <p:nvPr>
            <p:ph type="title"/>
          </p:nvPr>
        </p:nvSpPr>
        <p:spPr/>
        <p:txBody>
          <a:bodyPr>
            <a:normAutofit/>
          </a:bodyPr>
          <a:lstStyle/>
          <a:p>
            <a:r>
              <a:rPr kumimoji="0" lang="en-US" sz="2400" b="1" i="0" u="none" strike="noStrike" kern="1200" cap="none" spc="0" normalizeH="0" baseline="0" noProof="0" dirty="0">
                <a:ln>
                  <a:noFill/>
                </a:ln>
                <a:solidFill>
                  <a:prstClr val="black"/>
                </a:solidFill>
                <a:effectLst/>
                <a:uLnTx/>
                <a:uFillTx/>
                <a:latin typeface="Aptos" panose="02110004020202020204"/>
                <a:ea typeface="+mj-ea"/>
                <a:cs typeface="+mj-cs"/>
              </a:rPr>
              <a:t>RT69-2026: SUPPLY, DELIVERY, FITMENT, BALANCING AND WHEEL ALIGNMENT OF TYRES AND TUBES TO THE STATE FOR A PERIOD OF 60 MONTHS.</a:t>
            </a:r>
            <a:endParaRPr lang="en-ZA" sz="2400" dirty="0"/>
          </a:p>
        </p:txBody>
      </p:sp>
      <p:sp>
        <p:nvSpPr>
          <p:cNvPr id="3" name="Content Placeholder 2">
            <a:extLst>
              <a:ext uri="{FF2B5EF4-FFF2-40B4-BE49-F238E27FC236}">
                <a16:creationId xmlns:a16="http://schemas.microsoft.com/office/drawing/2014/main" id="{84B8E68C-745C-E6CE-E19D-1286BF7802B9}"/>
              </a:ext>
            </a:extLst>
          </p:cNvPr>
          <p:cNvSpPr>
            <a:spLocks noGrp="1"/>
          </p:cNvSpPr>
          <p:nvPr>
            <p:ph idx="1"/>
          </p:nvPr>
        </p:nvSpPr>
        <p:spPr>
          <a:xfrm>
            <a:off x="267419" y="1627054"/>
            <a:ext cx="11644221" cy="4839418"/>
          </a:xfrm>
        </p:spPr>
        <p:txBody>
          <a:bodyPr>
            <a:normAutofit fontScale="55000" lnSpcReduction="20000"/>
          </a:bodyPr>
          <a:lstStyle/>
          <a:p>
            <a:pPr marL="0" indent="0">
              <a:buNone/>
            </a:pPr>
            <a:r>
              <a:rPr lang="en-US" sz="3300" b="1" dirty="0">
                <a:latin typeface="Aptos" panose="020B0004020202020204" pitchFamily="34" charset="0"/>
              </a:rPr>
              <a:t>6.  Scope of Work and Services</a:t>
            </a:r>
          </a:p>
          <a:p>
            <a:pPr marL="0" indent="0">
              <a:buNone/>
            </a:pPr>
            <a:r>
              <a:rPr lang="en-US" dirty="0"/>
              <a:t> Bidders are required to offer tyre-related services based on their proven capacity and capability, selecting from the following categories:</a:t>
            </a:r>
          </a:p>
          <a:p>
            <a:pPr marL="0" indent="0">
              <a:buNone/>
            </a:pPr>
            <a:endParaRPr lang="en-US" dirty="0"/>
          </a:p>
          <a:p>
            <a:pPr>
              <a:buFont typeface="Wingdings" panose="05000000000000000000" pitchFamily="2" charset="2"/>
              <a:buChar char="§"/>
            </a:pPr>
            <a:r>
              <a:rPr lang="en-US" b="1" dirty="0"/>
              <a:t>Category A:</a:t>
            </a:r>
            <a:r>
              <a:rPr lang="en-US" dirty="0"/>
              <a:t> Supply and delivery of </a:t>
            </a:r>
            <a:r>
              <a:rPr lang="en-US" dirty="0" err="1"/>
              <a:t>tyres</a:t>
            </a:r>
            <a:r>
              <a:rPr lang="en-US" dirty="0"/>
              <a:t> within the province, inclusive of all costs and VAT.</a:t>
            </a:r>
          </a:p>
          <a:p>
            <a:pPr>
              <a:buFont typeface="Wingdings" panose="05000000000000000000" pitchFamily="2" charset="2"/>
              <a:buChar char="§"/>
            </a:pPr>
            <a:r>
              <a:rPr lang="en-US" b="1" dirty="0"/>
              <a:t>Category B:</a:t>
            </a:r>
            <a:r>
              <a:rPr lang="en-US" dirty="0"/>
              <a:t> Supply, delivery, fitment, valve replacement, and balancing of </a:t>
            </a:r>
            <a:r>
              <a:rPr lang="en-US" dirty="0" err="1"/>
              <a:t>tyres</a:t>
            </a:r>
            <a:r>
              <a:rPr lang="en-US" dirty="0"/>
              <a:t>. Pricing must include all components, delivery, and VAT.</a:t>
            </a:r>
          </a:p>
          <a:p>
            <a:pPr>
              <a:buFont typeface="Wingdings" panose="05000000000000000000" pitchFamily="2" charset="2"/>
              <a:buChar char="§"/>
            </a:pPr>
            <a:r>
              <a:rPr lang="en-US" b="1" dirty="0"/>
              <a:t>Category C:</a:t>
            </a:r>
            <a:r>
              <a:rPr lang="en-US" dirty="0"/>
              <a:t> Wheel alignment per vehicle, inclusive of VAT.</a:t>
            </a:r>
          </a:p>
          <a:p>
            <a:pPr marL="0" indent="0">
              <a:buNone/>
            </a:pPr>
            <a:r>
              <a:rPr lang="en-US" b="1" dirty="0"/>
              <a:t> Instructions to Bidders</a:t>
            </a:r>
            <a:endParaRPr lang="en-US" dirty="0"/>
          </a:p>
          <a:p>
            <a:pPr>
              <a:buFont typeface="Wingdings" panose="05000000000000000000" pitchFamily="2" charset="2"/>
              <a:buChar char="§"/>
            </a:pPr>
            <a:r>
              <a:rPr lang="en-US" dirty="0"/>
              <a:t>Bidders may submit for </a:t>
            </a:r>
            <a:r>
              <a:rPr lang="en-US" b="1" dirty="0"/>
              <a:t>Category A</a:t>
            </a:r>
            <a:r>
              <a:rPr lang="en-US" dirty="0"/>
              <a:t> independently.</a:t>
            </a:r>
          </a:p>
          <a:p>
            <a:pPr>
              <a:buFont typeface="Wingdings" panose="05000000000000000000" pitchFamily="2" charset="2"/>
              <a:buChar char="§"/>
            </a:pPr>
            <a:r>
              <a:rPr lang="en-US" dirty="0"/>
              <a:t>Bidders submitting for </a:t>
            </a:r>
            <a:r>
              <a:rPr lang="en-US" b="1" dirty="0"/>
              <a:t>Category B</a:t>
            </a:r>
            <a:r>
              <a:rPr lang="en-US" dirty="0"/>
              <a:t> must also submit for </a:t>
            </a:r>
            <a:r>
              <a:rPr lang="en-US" b="1" dirty="0"/>
              <a:t>Category C</a:t>
            </a:r>
            <a:r>
              <a:rPr lang="en-US" dirty="0"/>
              <a:t>, as both categories are operationally linked and evaluated together.</a:t>
            </a:r>
          </a:p>
          <a:p>
            <a:pPr>
              <a:buFont typeface="Wingdings" panose="05000000000000000000" pitchFamily="2" charset="2"/>
              <a:buChar char="§"/>
            </a:pPr>
            <a:r>
              <a:rPr lang="en-US" b="1" dirty="0"/>
              <a:t>Category C</a:t>
            </a:r>
            <a:r>
              <a:rPr lang="en-US" dirty="0"/>
              <a:t> is a secondary, complementary category and cannot be bid on alone.</a:t>
            </a:r>
          </a:p>
          <a:p>
            <a:pPr>
              <a:buFont typeface="Wingdings" panose="05000000000000000000" pitchFamily="2" charset="2"/>
              <a:buChar char="§"/>
            </a:pPr>
            <a:r>
              <a:rPr lang="en-US" dirty="0"/>
              <a:t>Any bid that fails to fully cover the required services within the selected category(</a:t>
            </a:r>
            <a:r>
              <a:rPr lang="en-US" dirty="0" err="1"/>
              <a:t>ies</a:t>
            </a:r>
            <a:r>
              <a:rPr lang="en-US" dirty="0"/>
              <a:t>) will be deemed </a:t>
            </a:r>
            <a:r>
              <a:rPr lang="en-US" b="1" dirty="0"/>
              <a:t>non-responsive</a:t>
            </a:r>
            <a:r>
              <a:rPr lang="en-US" dirty="0"/>
              <a:t> and disqualified.</a:t>
            </a:r>
          </a:p>
          <a:p>
            <a:pPr marL="0" indent="0">
              <a:buNone/>
            </a:pPr>
            <a:r>
              <a:rPr lang="en-US" b="1" dirty="0"/>
              <a:t>Bid Composition</a:t>
            </a:r>
          </a:p>
          <a:p>
            <a:pPr>
              <a:buFont typeface="Wingdings" panose="05000000000000000000" pitchFamily="2" charset="2"/>
              <a:buChar char="§"/>
            </a:pPr>
            <a:r>
              <a:rPr lang="en-US" dirty="0"/>
              <a:t>The tender includes </a:t>
            </a:r>
            <a:r>
              <a:rPr lang="en-US" b="1" dirty="0"/>
              <a:t>597-line items per province</a:t>
            </a:r>
            <a:r>
              <a:rPr lang="en-US" dirty="0"/>
              <a:t> across Categories A and B, and </a:t>
            </a:r>
            <a:r>
              <a:rPr lang="en-US" b="1" dirty="0"/>
              <a:t>9-line items</a:t>
            </a:r>
            <a:r>
              <a:rPr lang="en-US" dirty="0"/>
              <a:t> under Category C.</a:t>
            </a:r>
          </a:p>
          <a:p>
            <a:pPr marL="0" indent="0">
              <a:buNone/>
            </a:pPr>
            <a:r>
              <a:rPr lang="en-US" dirty="0"/>
              <a:t>The above scope of work is detailed in </a:t>
            </a:r>
            <a:r>
              <a:rPr lang="en-US" b="1" dirty="0"/>
              <a:t>Clause 5.3.1 of the Special Conditions of Contract (SCC)</a:t>
            </a:r>
            <a:r>
              <a:rPr lang="en-US" dirty="0"/>
              <a:t>, and the technical specifications are outlined in </a:t>
            </a:r>
            <a:r>
              <a:rPr lang="en-US" b="1" dirty="0"/>
              <a:t>Clause 6.6 of the Special Condition of Contract (SCC).</a:t>
            </a:r>
            <a:endParaRPr lang="en-ZA" dirty="0"/>
          </a:p>
        </p:txBody>
      </p:sp>
    </p:spTree>
    <p:extLst>
      <p:ext uri="{BB962C8B-B14F-4D97-AF65-F5344CB8AC3E}">
        <p14:creationId xmlns:p14="http://schemas.microsoft.com/office/powerpoint/2010/main" val="2523960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31BE60-6134-6C95-9CD4-606716E90566}"/>
              </a:ext>
            </a:extLst>
          </p:cNvPr>
          <p:cNvSpPr>
            <a:spLocks noGrp="1"/>
          </p:cNvSpPr>
          <p:nvPr>
            <p:ph type="title"/>
          </p:nvPr>
        </p:nvSpPr>
        <p:spPr/>
        <p:txBody>
          <a:bodyPr>
            <a:normAutofit fontScale="90000"/>
          </a:bodyPr>
          <a:lstStyle/>
          <a:p>
            <a:pPr marL="0" marR="0" lvl="0" indent="0" defTabSz="914400" rtl="0" eaLnBrk="1" fontAlgn="auto" latinLnBrk="0" hangingPunct="1">
              <a:lnSpc>
                <a:spcPct val="100000"/>
              </a:lnSpc>
              <a:spcBef>
                <a:spcPts val="0"/>
              </a:spcBef>
              <a:spcAft>
                <a:spcPts val="0"/>
              </a:spcAft>
              <a:tabLst/>
              <a:defRPr/>
            </a:pPr>
            <a:r>
              <a:rPr kumimoji="0" lang="en-ZA" sz="27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7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7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br>
              <a:rPr kumimoji="0" lang="en-ZA" sz="1800" b="0" i="0" u="none" strike="noStrike" kern="1200" cap="none" spc="0" normalizeH="0" baseline="0" noProof="0" dirty="0">
                <a:ln>
                  <a:noFill/>
                </a:ln>
                <a:solidFill>
                  <a:prstClr val="black"/>
                </a:solidFill>
                <a:effectLst/>
                <a:uLnTx/>
                <a:uFillTx/>
                <a:latin typeface="Calibri" panose="020F0502020204030204"/>
                <a:ea typeface="+mn-ea"/>
                <a:cs typeface="+mn-cs"/>
              </a:rPr>
            </a:br>
            <a:endParaRPr lang="en-ZA" dirty="0"/>
          </a:p>
        </p:txBody>
      </p:sp>
      <p:sp>
        <p:nvSpPr>
          <p:cNvPr id="3" name="Content Placeholder 2">
            <a:extLst>
              <a:ext uri="{FF2B5EF4-FFF2-40B4-BE49-F238E27FC236}">
                <a16:creationId xmlns:a16="http://schemas.microsoft.com/office/drawing/2014/main" id="{4260FFDA-95AC-EC45-0CE4-4E755767130D}"/>
              </a:ext>
            </a:extLst>
          </p:cNvPr>
          <p:cNvSpPr>
            <a:spLocks noGrp="1"/>
          </p:cNvSpPr>
          <p:nvPr>
            <p:ph idx="1"/>
          </p:nvPr>
        </p:nvSpPr>
        <p:spPr>
          <a:xfrm>
            <a:off x="280360" y="1308016"/>
            <a:ext cx="11631280" cy="5291192"/>
          </a:xfrm>
        </p:spPr>
        <p:txBody>
          <a:bodyPr/>
          <a:lstStyle/>
          <a:p>
            <a:pPr marL="457200" marR="0" lvl="0" indent="-457200" algn="l" defTabSz="685800" rtl="0" eaLnBrk="1" fontAlgn="auto" latinLnBrk="0" hangingPunct="1">
              <a:lnSpc>
                <a:spcPct val="90000"/>
              </a:lnSpc>
              <a:spcBef>
                <a:spcPts val="750"/>
              </a:spcBef>
              <a:spcAft>
                <a:spcPts val="0"/>
              </a:spcAft>
              <a:buClrTx/>
              <a:buSzTx/>
              <a:buFont typeface="Arial"/>
              <a:buAutoNum type="arabicPeriod" startAt="7"/>
              <a:tabLst/>
              <a:defRPr/>
            </a:pPr>
            <a:r>
              <a:rPr kumimoji="0" lang="en-ZA" sz="1800" b="1" i="0" u="none" strike="noStrike" kern="1200" cap="none" spc="0" normalizeH="0" baseline="0" noProof="0" dirty="0">
                <a:ln>
                  <a:noFill/>
                </a:ln>
                <a:solidFill>
                  <a:prstClr val="black"/>
                </a:solidFill>
                <a:effectLst/>
                <a:uLnTx/>
                <a:uFillTx/>
                <a:latin typeface="Aptos" panose="020B0004020202020204" pitchFamily="34" charset="0"/>
              </a:rPr>
              <a:t>Evaluation Criteria as per clause 6 of the SCC</a:t>
            </a:r>
          </a:p>
          <a:p>
            <a:endParaRPr lang="en-ZA" dirty="0"/>
          </a:p>
          <a:p>
            <a:endParaRPr lang="en-ZA" dirty="0"/>
          </a:p>
        </p:txBody>
      </p:sp>
      <p:graphicFrame>
        <p:nvGraphicFramePr>
          <p:cNvPr id="12" name="Diagram 11">
            <a:extLst>
              <a:ext uri="{FF2B5EF4-FFF2-40B4-BE49-F238E27FC236}">
                <a16:creationId xmlns:a16="http://schemas.microsoft.com/office/drawing/2014/main" id="{39F01149-57B8-4C6E-3025-2F8C30B94432}"/>
              </a:ext>
            </a:extLst>
          </p:cNvPr>
          <p:cNvGraphicFramePr/>
          <p:nvPr>
            <p:extLst>
              <p:ext uri="{D42A27DB-BD31-4B8C-83A1-F6EECF244321}">
                <p14:modId xmlns:p14="http://schemas.microsoft.com/office/powerpoint/2010/main" val="1585528383"/>
              </p:ext>
            </p:extLst>
          </p:nvPr>
        </p:nvGraphicFramePr>
        <p:xfrm>
          <a:off x="182038" y="1846062"/>
          <a:ext cx="11189002" cy="438220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8405097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graphicEl>
                                              <a:dgm id="{45C3D1C5-1B0E-40C8-9150-1ED7BCE534EB}"/>
                                            </p:graphicEl>
                                          </p:spTgt>
                                        </p:tgtEl>
                                        <p:attrNameLst>
                                          <p:attrName>style.visibility</p:attrName>
                                        </p:attrNameLst>
                                      </p:cBhvr>
                                      <p:to>
                                        <p:strVal val="visible"/>
                                      </p:to>
                                    </p:set>
                                    <p:anim calcmode="lin" valueType="num">
                                      <p:cBhvr additive="base">
                                        <p:cTn id="7" dur="500" fill="hold"/>
                                        <p:tgtEl>
                                          <p:spTgt spid="12">
                                            <p:graphicEl>
                                              <a:dgm id="{45C3D1C5-1B0E-40C8-9150-1ED7BCE534EB}"/>
                                            </p:graphicEl>
                                          </p:spTgt>
                                        </p:tgtEl>
                                        <p:attrNameLst>
                                          <p:attrName>ppt_x</p:attrName>
                                        </p:attrNameLst>
                                      </p:cBhvr>
                                      <p:tavLst>
                                        <p:tav tm="0">
                                          <p:val>
                                            <p:strVal val="#ppt_x"/>
                                          </p:val>
                                        </p:tav>
                                        <p:tav tm="100000">
                                          <p:val>
                                            <p:strVal val="#ppt_x"/>
                                          </p:val>
                                        </p:tav>
                                      </p:tavLst>
                                    </p:anim>
                                    <p:anim calcmode="lin" valueType="num">
                                      <p:cBhvr additive="base">
                                        <p:cTn id="8" dur="500" fill="hold"/>
                                        <p:tgtEl>
                                          <p:spTgt spid="12">
                                            <p:graphicEl>
                                              <a:dgm id="{45C3D1C5-1B0E-40C8-9150-1ED7BCE534EB}"/>
                                            </p:graphic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12">
                                            <p:graphicEl>
                                              <a:dgm id="{1F342B40-369A-4151-BFC9-25334468A5EC}"/>
                                            </p:graphicEl>
                                          </p:spTgt>
                                        </p:tgtEl>
                                        <p:attrNameLst>
                                          <p:attrName>style.visibility</p:attrName>
                                        </p:attrNameLst>
                                      </p:cBhvr>
                                      <p:to>
                                        <p:strVal val="visible"/>
                                      </p:to>
                                    </p:set>
                                    <p:anim calcmode="lin" valueType="num">
                                      <p:cBhvr additive="base">
                                        <p:cTn id="13" dur="500" fill="hold"/>
                                        <p:tgtEl>
                                          <p:spTgt spid="12">
                                            <p:graphicEl>
                                              <a:dgm id="{1F342B40-369A-4151-BFC9-25334468A5EC}"/>
                                            </p:graphicEl>
                                          </p:spTgt>
                                        </p:tgtEl>
                                        <p:attrNameLst>
                                          <p:attrName>ppt_x</p:attrName>
                                        </p:attrNameLst>
                                      </p:cBhvr>
                                      <p:tavLst>
                                        <p:tav tm="0">
                                          <p:val>
                                            <p:strVal val="#ppt_x"/>
                                          </p:val>
                                        </p:tav>
                                        <p:tav tm="100000">
                                          <p:val>
                                            <p:strVal val="#ppt_x"/>
                                          </p:val>
                                        </p:tav>
                                      </p:tavLst>
                                    </p:anim>
                                    <p:anim calcmode="lin" valueType="num">
                                      <p:cBhvr additive="base">
                                        <p:cTn id="14" dur="500" fill="hold"/>
                                        <p:tgtEl>
                                          <p:spTgt spid="12">
                                            <p:graphicEl>
                                              <a:dgm id="{1F342B40-369A-4151-BFC9-25334468A5EC}"/>
                                            </p:graphicEl>
                                          </p:spTgt>
                                        </p:tgtEl>
                                        <p:attrNameLst>
                                          <p:attrName>ppt_y</p:attrName>
                                        </p:attrNameLst>
                                      </p:cBhvr>
                                      <p:tavLst>
                                        <p:tav tm="0">
                                          <p:val>
                                            <p:strVal val="1+#ppt_h/2"/>
                                          </p:val>
                                        </p:tav>
                                        <p:tav tm="100000">
                                          <p:val>
                                            <p:strVal val="#ppt_y"/>
                                          </p:val>
                                        </p:tav>
                                      </p:tavLst>
                                    </p:anim>
                                  </p:childTnLst>
                                </p:cTn>
                              </p:par>
                              <p:par>
                                <p:cTn id="15" presetID="2" presetClass="entr" presetSubtype="4" fill="hold" grpId="0" nodeType="withEffect">
                                  <p:stCondLst>
                                    <p:cond delay="0"/>
                                  </p:stCondLst>
                                  <p:childTnLst>
                                    <p:set>
                                      <p:cBhvr>
                                        <p:cTn id="16" dur="1" fill="hold">
                                          <p:stCondLst>
                                            <p:cond delay="0"/>
                                          </p:stCondLst>
                                        </p:cTn>
                                        <p:tgtEl>
                                          <p:spTgt spid="12">
                                            <p:graphicEl>
                                              <a:dgm id="{97C4DF7A-D40A-491D-84CB-FD59B461CF2A}"/>
                                            </p:graphicEl>
                                          </p:spTgt>
                                        </p:tgtEl>
                                        <p:attrNameLst>
                                          <p:attrName>style.visibility</p:attrName>
                                        </p:attrNameLst>
                                      </p:cBhvr>
                                      <p:to>
                                        <p:strVal val="visible"/>
                                      </p:to>
                                    </p:set>
                                    <p:anim calcmode="lin" valueType="num">
                                      <p:cBhvr additive="base">
                                        <p:cTn id="17" dur="500" fill="hold"/>
                                        <p:tgtEl>
                                          <p:spTgt spid="12">
                                            <p:graphicEl>
                                              <a:dgm id="{97C4DF7A-D40A-491D-84CB-FD59B461CF2A}"/>
                                            </p:graphicEl>
                                          </p:spTgt>
                                        </p:tgtEl>
                                        <p:attrNameLst>
                                          <p:attrName>ppt_x</p:attrName>
                                        </p:attrNameLst>
                                      </p:cBhvr>
                                      <p:tavLst>
                                        <p:tav tm="0">
                                          <p:val>
                                            <p:strVal val="#ppt_x"/>
                                          </p:val>
                                        </p:tav>
                                        <p:tav tm="100000">
                                          <p:val>
                                            <p:strVal val="#ppt_x"/>
                                          </p:val>
                                        </p:tav>
                                      </p:tavLst>
                                    </p:anim>
                                    <p:anim calcmode="lin" valueType="num">
                                      <p:cBhvr additive="base">
                                        <p:cTn id="18" dur="500" fill="hold"/>
                                        <p:tgtEl>
                                          <p:spTgt spid="12">
                                            <p:graphicEl>
                                              <a:dgm id="{97C4DF7A-D40A-491D-84CB-FD59B461CF2A}"/>
                                            </p:graphic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grpId="0" nodeType="clickEffect">
                                  <p:stCondLst>
                                    <p:cond delay="0"/>
                                  </p:stCondLst>
                                  <p:childTnLst>
                                    <p:set>
                                      <p:cBhvr>
                                        <p:cTn id="22" dur="1" fill="hold">
                                          <p:stCondLst>
                                            <p:cond delay="0"/>
                                          </p:stCondLst>
                                        </p:cTn>
                                        <p:tgtEl>
                                          <p:spTgt spid="12">
                                            <p:graphicEl>
                                              <a:dgm id="{7485EBB2-7E2F-477C-A6DE-BA3076136A4A}"/>
                                            </p:graphicEl>
                                          </p:spTgt>
                                        </p:tgtEl>
                                        <p:attrNameLst>
                                          <p:attrName>style.visibility</p:attrName>
                                        </p:attrNameLst>
                                      </p:cBhvr>
                                      <p:to>
                                        <p:strVal val="visible"/>
                                      </p:to>
                                    </p:set>
                                    <p:anim calcmode="lin" valueType="num">
                                      <p:cBhvr additive="base">
                                        <p:cTn id="23" dur="500" fill="hold"/>
                                        <p:tgtEl>
                                          <p:spTgt spid="12">
                                            <p:graphicEl>
                                              <a:dgm id="{7485EBB2-7E2F-477C-A6DE-BA3076136A4A}"/>
                                            </p:graphicEl>
                                          </p:spTgt>
                                        </p:tgtEl>
                                        <p:attrNameLst>
                                          <p:attrName>ppt_x</p:attrName>
                                        </p:attrNameLst>
                                      </p:cBhvr>
                                      <p:tavLst>
                                        <p:tav tm="0">
                                          <p:val>
                                            <p:strVal val="#ppt_x"/>
                                          </p:val>
                                        </p:tav>
                                        <p:tav tm="100000">
                                          <p:val>
                                            <p:strVal val="#ppt_x"/>
                                          </p:val>
                                        </p:tav>
                                      </p:tavLst>
                                    </p:anim>
                                    <p:anim calcmode="lin" valueType="num">
                                      <p:cBhvr additive="base">
                                        <p:cTn id="24" dur="500" fill="hold"/>
                                        <p:tgtEl>
                                          <p:spTgt spid="12">
                                            <p:graphicEl>
                                              <a:dgm id="{7485EBB2-7E2F-477C-A6DE-BA3076136A4A}"/>
                                            </p:graphicEl>
                                          </p:spTgt>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2">
                                            <p:graphicEl>
                                              <a:dgm id="{92C39E7C-DF88-487F-AEBD-65D428B04CF3}"/>
                                            </p:graphicEl>
                                          </p:spTgt>
                                        </p:tgtEl>
                                        <p:attrNameLst>
                                          <p:attrName>style.visibility</p:attrName>
                                        </p:attrNameLst>
                                      </p:cBhvr>
                                      <p:to>
                                        <p:strVal val="visible"/>
                                      </p:to>
                                    </p:set>
                                    <p:anim calcmode="lin" valueType="num">
                                      <p:cBhvr additive="base">
                                        <p:cTn id="27" dur="500" fill="hold"/>
                                        <p:tgtEl>
                                          <p:spTgt spid="12">
                                            <p:graphicEl>
                                              <a:dgm id="{92C39E7C-DF88-487F-AEBD-65D428B04CF3}"/>
                                            </p:graphicEl>
                                          </p:spTgt>
                                        </p:tgtEl>
                                        <p:attrNameLst>
                                          <p:attrName>ppt_x</p:attrName>
                                        </p:attrNameLst>
                                      </p:cBhvr>
                                      <p:tavLst>
                                        <p:tav tm="0">
                                          <p:val>
                                            <p:strVal val="#ppt_x"/>
                                          </p:val>
                                        </p:tav>
                                        <p:tav tm="100000">
                                          <p:val>
                                            <p:strVal val="#ppt_x"/>
                                          </p:val>
                                        </p:tav>
                                      </p:tavLst>
                                    </p:anim>
                                    <p:anim calcmode="lin" valueType="num">
                                      <p:cBhvr additive="base">
                                        <p:cTn id="28" dur="500" fill="hold"/>
                                        <p:tgtEl>
                                          <p:spTgt spid="12">
                                            <p:graphicEl>
                                              <a:dgm id="{92C39E7C-DF88-487F-AEBD-65D428B04CF3}"/>
                                            </p:graphic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2">
                                            <p:graphicEl>
                                              <a:dgm id="{4BF18360-FD79-482F-BE00-399D8A2CE26E}"/>
                                            </p:graphicEl>
                                          </p:spTgt>
                                        </p:tgtEl>
                                        <p:attrNameLst>
                                          <p:attrName>style.visibility</p:attrName>
                                        </p:attrNameLst>
                                      </p:cBhvr>
                                      <p:to>
                                        <p:strVal val="visible"/>
                                      </p:to>
                                    </p:set>
                                    <p:anim calcmode="lin" valueType="num">
                                      <p:cBhvr additive="base">
                                        <p:cTn id="33" dur="500" fill="hold"/>
                                        <p:tgtEl>
                                          <p:spTgt spid="12">
                                            <p:graphicEl>
                                              <a:dgm id="{4BF18360-FD79-482F-BE00-399D8A2CE26E}"/>
                                            </p:graphicEl>
                                          </p:spTgt>
                                        </p:tgtEl>
                                        <p:attrNameLst>
                                          <p:attrName>ppt_x</p:attrName>
                                        </p:attrNameLst>
                                      </p:cBhvr>
                                      <p:tavLst>
                                        <p:tav tm="0">
                                          <p:val>
                                            <p:strVal val="#ppt_x"/>
                                          </p:val>
                                        </p:tav>
                                        <p:tav tm="100000">
                                          <p:val>
                                            <p:strVal val="#ppt_x"/>
                                          </p:val>
                                        </p:tav>
                                      </p:tavLst>
                                    </p:anim>
                                    <p:anim calcmode="lin" valueType="num">
                                      <p:cBhvr additive="base">
                                        <p:cTn id="34" dur="500" fill="hold"/>
                                        <p:tgtEl>
                                          <p:spTgt spid="12">
                                            <p:graphicEl>
                                              <a:dgm id="{4BF18360-FD79-482F-BE00-399D8A2CE26E}"/>
                                            </p:graphicEl>
                                          </p:spTgt>
                                        </p:tgtEl>
                                        <p:attrNameLst>
                                          <p:attrName>ppt_y</p:attrName>
                                        </p:attrNameLst>
                                      </p:cBhvr>
                                      <p:tavLst>
                                        <p:tav tm="0">
                                          <p:val>
                                            <p:strVal val="1+#ppt_h/2"/>
                                          </p:val>
                                        </p:tav>
                                        <p:tav tm="100000">
                                          <p:val>
                                            <p:strVal val="#ppt_y"/>
                                          </p:val>
                                        </p:tav>
                                      </p:tavLst>
                                    </p:anim>
                                  </p:childTnLst>
                                </p:cTn>
                              </p:par>
                              <p:par>
                                <p:cTn id="35" presetID="2" presetClass="entr" presetSubtype="4" fill="hold" grpId="0" nodeType="withEffect">
                                  <p:stCondLst>
                                    <p:cond delay="0"/>
                                  </p:stCondLst>
                                  <p:childTnLst>
                                    <p:set>
                                      <p:cBhvr>
                                        <p:cTn id="36" dur="1" fill="hold">
                                          <p:stCondLst>
                                            <p:cond delay="0"/>
                                          </p:stCondLst>
                                        </p:cTn>
                                        <p:tgtEl>
                                          <p:spTgt spid="12">
                                            <p:graphicEl>
                                              <a:dgm id="{E1F907F4-9EF3-4B8C-AEC7-C4633E5A7653}"/>
                                            </p:graphicEl>
                                          </p:spTgt>
                                        </p:tgtEl>
                                        <p:attrNameLst>
                                          <p:attrName>style.visibility</p:attrName>
                                        </p:attrNameLst>
                                      </p:cBhvr>
                                      <p:to>
                                        <p:strVal val="visible"/>
                                      </p:to>
                                    </p:set>
                                    <p:anim calcmode="lin" valueType="num">
                                      <p:cBhvr additive="base">
                                        <p:cTn id="37" dur="500" fill="hold"/>
                                        <p:tgtEl>
                                          <p:spTgt spid="12">
                                            <p:graphicEl>
                                              <a:dgm id="{E1F907F4-9EF3-4B8C-AEC7-C4633E5A7653}"/>
                                            </p:graphicEl>
                                          </p:spTgt>
                                        </p:tgtEl>
                                        <p:attrNameLst>
                                          <p:attrName>ppt_x</p:attrName>
                                        </p:attrNameLst>
                                      </p:cBhvr>
                                      <p:tavLst>
                                        <p:tav tm="0">
                                          <p:val>
                                            <p:strVal val="#ppt_x"/>
                                          </p:val>
                                        </p:tav>
                                        <p:tav tm="100000">
                                          <p:val>
                                            <p:strVal val="#ppt_x"/>
                                          </p:val>
                                        </p:tav>
                                      </p:tavLst>
                                    </p:anim>
                                    <p:anim calcmode="lin" valueType="num">
                                      <p:cBhvr additive="base">
                                        <p:cTn id="38" dur="500" fill="hold"/>
                                        <p:tgtEl>
                                          <p:spTgt spid="12">
                                            <p:graphicEl>
                                              <a:dgm id="{E1F907F4-9EF3-4B8C-AEC7-C4633E5A7653}"/>
                                            </p:graphic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2" grpId="0">
        <p:bldSub>
          <a:bldDgm bld="one"/>
        </p:bldSub>
      </p:bldGraphic>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C66FC1-36F5-A9C9-F89F-DE70131BE9A4}"/>
              </a:ext>
            </a:extLst>
          </p:cNvPr>
          <p:cNvSpPr>
            <a:spLocks noGrp="1"/>
          </p:cNvSpPr>
          <p:nvPr>
            <p:ph type="title"/>
          </p:nvPr>
        </p:nvSpPr>
        <p:spPr>
          <a:xfrm>
            <a:off x="273889" y="303037"/>
            <a:ext cx="11644221" cy="897147"/>
          </a:xfrm>
        </p:spPr>
        <p:txBody>
          <a:bodyPr>
            <a:normAutofit/>
          </a:bodyPr>
          <a:lstStyle/>
          <a:p>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sz="2400" dirty="0"/>
          </a:p>
        </p:txBody>
      </p:sp>
      <p:sp>
        <p:nvSpPr>
          <p:cNvPr id="3" name="Content Placeholder 2">
            <a:extLst>
              <a:ext uri="{FF2B5EF4-FFF2-40B4-BE49-F238E27FC236}">
                <a16:creationId xmlns:a16="http://schemas.microsoft.com/office/drawing/2014/main" id="{AF0440A1-DEB5-4CE6-988E-5DF2F41C38DA}"/>
              </a:ext>
            </a:extLst>
          </p:cNvPr>
          <p:cNvSpPr>
            <a:spLocks noGrp="1"/>
          </p:cNvSpPr>
          <p:nvPr>
            <p:ph idx="1"/>
          </p:nvPr>
        </p:nvSpPr>
        <p:spPr>
          <a:xfrm>
            <a:off x="357854" y="1200184"/>
            <a:ext cx="11644221" cy="5259610"/>
          </a:xfrm>
        </p:spPr>
        <p:txBody>
          <a:bodyPr>
            <a:normAutofit/>
          </a:bodyPr>
          <a:lstStyle/>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US" sz="24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rPr>
              <a:t>PHASE 1: Mandatory  Requirements</a:t>
            </a:r>
          </a:p>
          <a:p>
            <a:pPr>
              <a:buNone/>
            </a:pPr>
            <a:r>
              <a:rPr lang="en-US" sz="1800" b="1" dirty="0"/>
              <a:t>Pricing Schedule Compliance</a:t>
            </a:r>
          </a:p>
          <a:p>
            <a:pPr>
              <a:buFont typeface="Wingdings" panose="05000000000000000000" pitchFamily="2" charset="2"/>
              <a:buChar char="§"/>
            </a:pPr>
            <a:r>
              <a:rPr lang="en-US" sz="1800" dirty="0"/>
              <a:t>Bidders will be assessed for full compliance with the mandatory requirements. Non-compliance at this stage will result in disqualification.</a:t>
            </a:r>
          </a:p>
          <a:p>
            <a:pPr>
              <a:buFont typeface="Wingdings" panose="05000000000000000000" pitchFamily="2" charset="2"/>
              <a:buChar char="§"/>
            </a:pPr>
            <a:r>
              <a:rPr lang="en-US" sz="1800" dirty="0"/>
              <a:t>The </a:t>
            </a:r>
            <a:r>
              <a:rPr lang="en-US" sz="1800" b="1" dirty="0"/>
              <a:t>Pricing Schedule (Annexure A)</a:t>
            </a:r>
            <a:r>
              <a:rPr lang="en-US" sz="1800" dirty="0"/>
              <a:t> is a compulsory component of the bid and must be completed exactly as provided, without structural changes. All bidders must:</a:t>
            </a:r>
          </a:p>
          <a:p>
            <a:pPr>
              <a:buFont typeface="Wingdings" panose="05000000000000000000" pitchFamily="2" charset="2"/>
              <a:buChar char="§"/>
            </a:pPr>
            <a:r>
              <a:rPr lang="en-US" sz="1800" dirty="0"/>
              <a:t>Complete all pricing fields for </a:t>
            </a:r>
            <a:r>
              <a:rPr lang="en-US" sz="1800" b="1" dirty="0"/>
              <a:t>every line item</a:t>
            </a:r>
            <a:r>
              <a:rPr lang="en-US" sz="1800" dirty="0"/>
              <a:t> and submit all required forms.</a:t>
            </a:r>
          </a:p>
          <a:p>
            <a:pPr>
              <a:buFont typeface="Wingdings" panose="05000000000000000000" pitchFamily="2" charset="2"/>
              <a:buChar char="§"/>
            </a:pPr>
            <a:r>
              <a:rPr lang="en-US" sz="1800" dirty="0"/>
              <a:t>Provide prices that are </a:t>
            </a:r>
            <a:r>
              <a:rPr lang="en-US" sz="1800" b="1" dirty="0"/>
              <a:t>inclusive of all costs and VAT</a:t>
            </a:r>
            <a:r>
              <a:rPr lang="en-US" sz="1800" dirty="0"/>
              <a:t>, expressed in </a:t>
            </a:r>
            <a:r>
              <a:rPr lang="en-US" sz="1800" b="1" dirty="0"/>
              <a:t>South African rands</a:t>
            </a:r>
            <a:r>
              <a:rPr lang="en-US" sz="1800" dirty="0"/>
              <a:t>, and rounded to </a:t>
            </a:r>
            <a:r>
              <a:rPr lang="en-US" sz="1800" b="1" dirty="0"/>
              <a:t>two decimals</a:t>
            </a:r>
            <a:r>
              <a:rPr lang="en-US" sz="1800" dirty="0"/>
              <a:t>.</a:t>
            </a:r>
          </a:p>
          <a:p>
            <a:pPr>
              <a:buFont typeface="Wingdings" panose="05000000000000000000" pitchFamily="2" charset="2"/>
              <a:buChar char="§"/>
            </a:pPr>
            <a:r>
              <a:rPr lang="en-US" sz="1800" dirty="0"/>
              <a:t>Submit the pricing schedule both as part of the bid submission and as an </a:t>
            </a:r>
            <a:r>
              <a:rPr lang="en-US" sz="1800" b="1" dirty="0"/>
              <a:t>Excel soft copy</a:t>
            </a:r>
            <a:r>
              <a:rPr lang="en-US" sz="1800" dirty="0"/>
              <a:t> by the closing date and time.</a:t>
            </a:r>
          </a:p>
          <a:p>
            <a:pPr>
              <a:buFont typeface="Wingdings" panose="05000000000000000000" pitchFamily="2" charset="2"/>
              <a:buChar char="§"/>
            </a:pPr>
            <a:r>
              <a:rPr lang="en-US" sz="1800" dirty="0"/>
              <a:t>Only </a:t>
            </a:r>
            <a:r>
              <a:rPr lang="en-US" sz="1800" b="1" dirty="0"/>
              <a:t>one brand per line item</a:t>
            </a:r>
            <a:r>
              <a:rPr lang="en-US" sz="1800" dirty="0"/>
              <a:t> is allowed; submitting two brands on one line will invalidate that item. If multiple brands are offered for the same item, each must appear on a separate line using the same item number. Failure to offer the correct tyre size, as per specification, will invalidate the line item.</a:t>
            </a:r>
          </a:p>
          <a:p>
            <a:pPr>
              <a:buFont typeface="Wingdings" panose="05000000000000000000" pitchFamily="2" charset="2"/>
              <a:buChar char="§"/>
            </a:pPr>
            <a:r>
              <a:rPr lang="en-US" sz="1800" dirty="0"/>
              <a:t>Incomplete pricing schedules will result in disqualification of the affected items, and failure to submit the pricing schedule altogether will lead to the </a:t>
            </a:r>
            <a:r>
              <a:rPr lang="en-US" sz="1800" b="1" dirty="0"/>
              <a:t>disqualification of the entire bid</a:t>
            </a:r>
            <a:r>
              <a:rPr lang="en-US" sz="1800" dirty="0"/>
              <a:t>.</a:t>
            </a:r>
          </a:p>
          <a:p>
            <a:pPr marL="0" marR="0" lvl="0" indent="0" algn="l" defTabSz="685800" rtl="0" eaLnBrk="1" fontAlgn="auto" latinLnBrk="0" hangingPunct="1">
              <a:lnSpc>
                <a:spcPct val="90000"/>
              </a:lnSpc>
              <a:spcBef>
                <a:spcPts val="750"/>
              </a:spcBef>
              <a:spcAft>
                <a:spcPts val="0"/>
              </a:spcAft>
              <a:buClrTx/>
              <a:buSzTx/>
              <a:buFont typeface="Arial"/>
              <a:buNone/>
              <a:tabLst/>
              <a:defRPr/>
            </a:pPr>
            <a:endParaRPr kumimoji="0" lang="en-US" sz="1800" b="1" i="0" u="none" strike="noStrike" kern="1200" cap="none" spc="0" normalizeH="0" baseline="0" noProof="0" dirty="0">
              <a:ln>
                <a:noFill/>
              </a:ln>
              <a:solidFill>
                <a:prstClr val="white"/>
              </a:solidFill>
              <a:effectLst/>
              <a:highlight>
                <a:srgbClr val="800000"/>
              </a:highlight>
              <a:uLnTx/>
              <a:uFillTx/>
              <a:latin typeface="Arial Narrow" panose="020B0606020202030204" pitchFamily="34" charset="0"/>
              <a:ea typeface="+mn-ea"/>
              <a:cs typeface="+mn-cs"/>
            </a:endParaRPr>
          </a:p>
          <a:p>
            <a:endParaRPr lang="en-ZA" dirty="0"/>
          </a:p>
        </p:txBody>
      </p:sp>
    </p:spTree>
    <p:extLst>
      <p:ext uri="{BB962C8B-B14F-4D97-AF65-F5344CB8AC3E}">
        <p14:creationId xmlns:p14="http://schemas.microsoft.com/office/powerpoint/2010/main" val="112670138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D3C3D3-5EAF-9DF1-BD67-5E53230ACF61}"/>
              </a:ext>
            </a:extLst>
          </p:cNvPr>
          <p:cNvSpPr>
            <a:spLocks noGrp="1"/>
          </p:cNvSpPr>
          <p:nvPr>
            <p:ph type="title"/>
          </p:nvPr>
        </p:nvSpPr>
        <p:spPr/>
        <p:txBody>
          <a:bodyPr>
            <a:normAutofit/>
          </a:bodyPr>
          <a:lstStyle/>
          <a:p>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RT69-2026: SUPPLY, DELIVERY, </a:t>
            </a:r>
            <a:r>
              <a:rPr kumimoji="0" lang="en-US"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FITMENT, BALANCING AND WHEEL ALIGNMENT OF TYRES AND TUBES TO THE STATE FOR A PERIOD OF </a:t>
            </a:r>
            <a:r>
              <a:rPr kumimoji="0" lang="en-ZA" sz="2400" b="1"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(60) MONTHS.</a:t>
            </a:r>
            <a:endParaRPr lang="en-ZA" sz="2400" dirty="0">
              <a:latin typeface="Aptos" panose="020B0004020202020204" pitchFamily="34" charset="0"/>
            </a:endParaRPr>
          </a:p>
        </p:txBody>
      </p:sp>
      <p:sp>
        <p:nvSpPr>
          <p:cNvPr id="3" name="Content Placeholder 2">
            <a:extLst>
              <a:ext uri="{FF2B5EF4-FFF2-40B4-BE49-F238E27FC236}">
                <a16:creationId xmlns:a16="http://schemas.microsoft.com/office/drawing/2014/main" id="{8162BEBC-E0AD-7095-3BFC-7337FC9FEB40}"/>
              </a:ext>
            </a:extLst>
          </p:cNvPr>
          <p:cNvSpPr>
            <a:spLocks noGrp="1"/>
          </p:cNvSpPr>
          <p:nvPr>
            <p:ph idx="1"/>
          </p:nvPr>
        </p:nvSpPr>
        <p:spPr/>
        <p:txBody>
          <a:bodyPr>
            <a:normAutofit/>
          </a:bodyPr>
          <a:lstStyle/>
          <a:p>
            <a:pPr marL="0" marR="0" lvl="1" indent="0" algn="l" defTabSz="685800" rtl="0" eaLnBrk="1" fontAlgn="auto" latinLnBrk="0" hangingPunct="1">
              <a:lnSpc>
                <a:spcPct val="110000"/>
              </a:lnSpc>
              <a:spcBef>
                <a:spcPts val="750"/>
              </a:spcBef>
              <a:spcAft>
                <a:spcPts val="600"/>
              </a:spcAft>
              <a:buClrTx/>
              <a:buSzTx/>
              <a:buFont typeface="Arial"/>
              <a:buNone/>
              <a:tabLst/>
              <a:defRPr/>
            </a:pPr>
            <a:r>
              <a:rPr kumimoji="0" lang="en-ZA" sz="18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rPr>
              <a:t>PHASE 2: </a:t>
            </a:r>
            <a:r>
              <a:rPr kumimoji="0" lang="en-US" sz="18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rPr>
              <a:t>Administration </a:t>
            </a:r>
            <a:r>
              <a:rPr kumimoji="0" lang="en-ZA" sz="18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rPr>
              <a:t>Requirements</a:t>
            </a:r>
            <a:endParaRPr kumimoji="0" lang="en-US" sz="1800" b="1" i="0" u="none" strike="noStrike" kern="1200" cap="none" spc="0" normalizeH="0" baseline="0" noProof="0" dirty="0">
              <a:ln>
                <a:noFill/>
              </a:ln>
              <a:solidFill>
                <a:prstClr val="white"/>
              </a:solidFill>
              <a:effectLst/>
              <a:highlight>
                <a:srgbClr val="800000"/>
              </a:highlight>
              <a:uLnTx/>
              <a:uFillTx/>
              <a:latin typeface="Aptos" panose="020B0004020202020204" pitchFamily="34" charset="0"/>
            </a:endParaRPr>
          </a:p>
          <a:p>
            <a:pPr marL="0" marR="0" lvl="0" indent="0" algn="l" defTabSz="685800" rtl="0" eaLnBrk="1" fontAlgn="auto" latinLnBrk="0" hangingPunct="1">
              <a:lnSpc>
                <a:spcPct val="90000"/>
              </a:lnSpc>
              <a:spcBef>
                <a:spcPts val="750"/>
              </a:spcBef>
              <a:spcAft>
                <a:spcPts val="0"/>
              </a:spcAft>
              <a:buClrTx/>
              <a:buSzTx/>
              <a:buFont typeface="Arial"/>
              <a:buNone/>
              <a:tabLst/>
              <a:defRPr/>
            </a:pPr>
            <a:r>
              <a:rPr kumimoji="0" lang="en-ZA" sz="1800" b="0" i="0" u="none" strike="noStrike" kern="1200" cap="none" spc="0" normalizeH="0" baseline="0" noProof="0" dirty="0">
                <a:ln>
                  <a:noFill/>
                </a:ln>
                <a:solidFill>
                  <a:prstClr val="black"/>
                </a:solidFill>
                <a:effectLst/>
                <a:uLnTx/>
                <a:uFillTx/>
                <a:latin typeface="Aptos" panose="020B0004020202020204" pitchFamily="34" charset="0"/>
                <a:cs typeface="Arial" panose="020B0604020202020204" pitchFamily="34" charset="0"/>
              </a:rPr>
              <a:t>Bidders are required to submit the required documents and must be completed in full.</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SBD 1 – Invitation form to bid.</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Proof of Authority – This is a company resolution for the capacity under which this bid is signed as per SBD 1.</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SBD 4 – Bidders Disclosure  </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SBD 6.1 – Preference points claim form</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TCD 13 and 13.1 Authorisation Declaration</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Central Supplier Database</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Written Confirmation to disclose tax status</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Company registration documents issued by CIPC</a:t>
            </a:r>
          </a:p>
          <a:p>
            <a:pPr marL="457200" marR="0" lvl="0" indent="-457200" algn="l" defTabSz="685800" rtl="0" eaLnBrk="1" fontAlgn="auto" latinLnBrk="0" hangingPunct="1">
              <a:lnSpc>
                <a:spcPct val="90000"/>
              </a:lnSpc>
              <a:spcBef>
                <a:spcPts val="750"/>
              </a:spcBef>
              <a:spcAft>
                <a:spcPts val="0"/>
              </a:spcAft>
              <a:buClrTx/>
              <a:buSzTx/>
              <a:buFont typeface="+mj-lt"/>
              <a:buAutoNum type="alphaLcPeriod"/>
              <a:tabLst/>
              <a:defRPr/>
            </a:pPr>
            <a:r>
              <a:rPr kumimoji="0" lang="en-ZA" sz="1800" b="0" i="0" u="none" strike="noStrike" kern="1200" cap="none" spc="0" normalizeH="0" baseline="0" noProof="0" dirty="0">
                <a:ln>
                  <a:noFill/>
                </a:ln>
                <a:solidFill>
                  <a:prstClr val="black"/>
                </a:solidFill>
                <a:effectLst/>
                <a:uLnTx/>
                <a:uFillTx/>
                <a:latin typeface="Aptos" panose="020B0004020202020204" pitchFamily="34" charset="0"/>
                <a:ea typeface="Calibri" panose="020F0502020204030204" pitchFamily="34" charset="0"/>
                <a:cs typeface="Arial" panose="020B0604020202020204" pitchFamily="34" charset="0"/>
              </a:rPr>
              <a:t>Copy of Identity Document (Directors/Owners)</a:t>
            </a:r>
          </a:p>
          <a:p>
            <a:pPr marL="0" indent="0">
              <a:buNone/>
            </a:pPr>
            <a:r>
              <a:rPr lang="en-ZA" sz="1800" b="1" dirty="0"/>
              <a:t>Failure to submit the documents indicated above even after the bidder has been notified and given a maximum of seven calendar days to rectify may invalidate the bid.</a:t>
            </a:r>
          </a:p>
          <a:p>
            <a:endParaRPr lang="en-ZA" dirty="0"/>
          </a:p>
        </p:txBody>
      </p:sp>
    </p:spTree>
    <p:extLst>
      <p:ext uri="{BB962C8B-B14F-4D97-AF65-F5344CB8AC3E}">
        <p14:creationId xmlns:p14="http://schemas.microsoft.com/office/powerpoint/2010/main" val="3387805160"/>
      </p:ext>
    </p:extLst>
  </p:cSld>
  <p:clrMapOvr>
    <a:masterClrMapping/>
  </p:clrMapOvr>
</p:sld>
</file>

<file path=ppt/theme/theme1.xml><?xml version="1.0" encoding="utf-8"?>
<a:theme xmlns:a="http://schemas.openxmlformats.org/drawingml/2006/main" name="Office Theme">
  <a:themeElements>
    <a:clrScheme name="NT Colours">
      <a:dk1>
        <a:srgbClr val="000000"/>
      </a:dk1>
      <a:lt1>
        <a:sysClr val="window" lastClr="FFFFFF"/>
      </a:lt1>
      <a:dk2>
        <a:srgbClr val="BFBFBF"/>
      </a:dk2>
      <a:lt2>
        <a:srgbClr val="D8D8D8"/>
      </a:lt2>
      <a:accent1>
        <a:srgbClr val="B4111A"/>
      </a:accent1>
      <a:accent2>
        <a:srgbClr val="F89734"/>
      </a:accent2>
      <a:accent3>
        <a:srgbClr val="DCB95B"/>
      </a:accent3>
      <a:accent4>
        <a:srgbClr val="939598"/>
      </a:accent4>
      <a:accent5>
        <a:srgbClr val="00A0D9"/>
      </a:accent5>
      <a:accent6>
        <a:srgbClr val="0AA145"/>
      </a:accent6>
      <a:hlink>
        <a:srgbClr val="006AA0"/>
      </a:hlink>
      <a:folHlink>
        <a:srgbClr val="000000"/>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25 NT Powerpoint Template" id="{2FF6196A-1A55-4DDA-8A63-75E5099B1539}" vid="{5026DF5F-1EA9-4232-81F2-01AE2804643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4E62A005364A434E948761705CBE0571" ma:contentTypeVersion="12" ma:contentTypeDescription="Create a new document." ma:contentTypeScope="" ma:versionID="0cb906ec32e2b55c5a203840b3418cc9">
  <xsd:schema xmlns:xsd="http://www.w3.org/2001/XMLSchema" xmlns:xs="http://www.w3.org/2001/XMLSchema" xmlns:p="http://schemas.microsoft.com/office/2006/metadata/properties" xmlns:ns2="2f0f876a-95e3-47f0-8db7-6c17785d8d10" xmlns:ns3="bc5fee79-89fb-4135-8044-c6ed64526b37" targetNamespace="http://schemas.microsoft.com/office/2006/metadata/properties" ma:root="true" ma:fieldsID="29a18382796b52711ccb9df1b476b391" ns2:_="" ns3:_="">
    <xsd:import namespace="2f0f876a-95e3-47f0-8db7-6c17785d8d10"/>
    <xsd:import namespace="bc5fee79-89fb-4135-8044-c6ed64526b37"/>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3:SharedWithUsers" minOccurs="0"/>
                <xsd:element ref="ns3:SharedWithDetails" minOccurs="0"/>
                <xsd:element ref="ns2:MediaServiceObjectDetectorVersions" minOccurs="0"/>
                <xsd:element ref="ns2:MediaServiceSearchProperties"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f0f876a-95e3-47f0-8db7-6c17785d8d1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bjectDetectorVersions" ma:index="16" nillable="true" ma:displayName="MediaServiceObjectDetectorVersions" ma:hidden="true" ma:indexed="true" ma:internalName="MediaServiceObjectDetectorVersions" ma:readOnly="true">
      <xsd:simpleType>
        <xsd:restriction base="dms:Text"/>
      </xsd:simpleType>
    </xsd:element>
    <xsd:element name="MediaServiceSearchProperties" ma:index="17" nillable="true" ma:displayName="MediaServiceSearchProperties" ma:hidden="true" ma:internalName="MediaServiceSearchProperties" ma:readOnly="true">
      <xsd:simpleType>
        <xsd:restriction base="dms:Note"/>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c5fee79-89fb-4135-8044-c6ed64526b37"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0D97DF67-D7C7-4558-8888-3F981F381F06}">
  <ds:schemaRefs>
    <ds:schemaRef ds:uri="http://schemas.microsoft.com/sharepoint/v3/contenttype/forms"/>
  </ds:schemaRefs>
</ds:datastoreItem>
</file>

<file path=customXml/itemProps2.xml><?xml version="1.0" encoding="utf-8"?>
<ds:datastoreItem xmlns:ds="http://schemas.openxmlformats.org/officeDocument/2006/customXml" ds:itemID="{C6537BA4-8355-478E-91EC-7A476D7F416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f0f876a-95e3-47f0-8db7-6c17785d8d10"/>
    <ds:schemaRef ds:uri="bc5fee79-89fb-4135-8044-c6ed64526b3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999E68BC-416B-41CB-B8DB-D32CED92072B}">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NEW 2025 NT Powerpoint Template</Template>
  <TotalTime>2597</TotalTime>
  <Words>3847</Words>
  <Application>Microsoft Office PowerPoint</Application>
  <PresentationFormat>Widescreen</PresentationFormat>
  <Paragraphs>269</Paragraphs>
  <Slides>24</Slides>
  <Notes>1</Notes>
  <HiddenSlides>0</HiddenSlides>
  <MMClips>0</MMClips>
  <ScaleCrop>false</ScaleCrop>
  <HeadingPairs>
    <vt:vector size="8" baseType="variant">
      <vt:variant>
        <vt:lpstr>Fonts Used</vt:lpstr>
      </vt:variant>
      <vt:variant>
        <vt:i4>8</vt:i4>
      </vt:variant>
      <vt:variant>
        <vt:lpstr>Theme</vt:lpstr>
      </vt:variant>
      <vt:variant>
        <vt:i4>1</vt:i4>
      </vt:variant>
      <vt:variant>
        <vt:lpstr>Embedded OLE Servers</vt:lpstr>
      </vt:variant>
      <vt:variant>
        <vt:i4>1</vt:i4>
      </vt:variant>
      <vt:variant>
        <vt:lpstr>Slide Titles</vt:lpstr>
      </vt:variant>
      <vt:variant>
        <vt:i4>24</vt:i4>
      </vt:variant>
    </vt:vector>
  </HeadingPairs>
  <TitlesOfParts>
    <vt:vector size="34" baseType="lpstr">
      <vt:lpstr>Aptos</vt:lpstr>
      <vt:lpstr>Aptos Display</vt:lpstr>
      <vt:lpstr>Arial</vt:lpstr>
      <vt:lpstr>Arial Narrow</vt:lpstr>
      <vt:lpstr>Calibri</vt:lpstr>
      <vt:lpstr>Cambria Math</vt:lpstr>
      <vt:lpstr>Symbol</vt:lpstr>
      <vt:lpstr>Wingdings</vt:lpstr>
      <vt:lpstr>Office Theme</vt:lpstr>
      <vt:lpstr>Worksheet</vt:lpstr>
      <vt:lpstr>Briefing session  </vt:lpstr>
      <vt:lpstr>RT69-2026: SUPPLY, DELIVERY, FITMENT, BALANCING AND WHEEL ALIGNMENT OF TYRES AND TUBES TO THE STATE FOR A PERIOD OF 60 MONTHS. </vt:lpstr>
      <vt:lpstr> RT69-2026: SUPPLY, DELIVERY, FITMENT, BALANCING AND WHEEL ALIGNMENT OF TYRES AND TUBES TO THE STATE FOR A PERIOD OF 60 MONTHS. </vt:lpstr>
      <vt:lpstr>  RT69-2026: SUPPLY, DELIVERY, FITMENT, BALANCING AND WHEEL ALIGNMENT OF TYRES AND TUBES TO THE STATE FOR A PERIOD OF 60 MONTHS.  4. Bid Timeline </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 </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lpstr>RT69-2026: SUPPLY, DELIVERY, FITMENT, BALANCING AND WHEEL ALIGNMENT OF TYRES AND TUBES TO THE STATE FOR A PERIOD OF (60) MONTHS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Ntsepa Mojapelo</dc:creator>
  <cp:lastModifiedBy>Ntsepa Mojapelo</cp:lastModifiedBy>
  <cp:revision>38</cp:revision>
  <dcterms:created xsi:type="dcterms:W3CDTF">2025-11-13T15:49:37Z</dcterms:created>
  <dcterms:modified xsi:type="dcterms:W3CDTF">2026-01-21T12:31:33Z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0x0101004E62A005364A434E948761705CBE0571</vt:lpwstr>
  </property>
</Properties>
</file>